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92" r:id="rId3"/>
    <p:sldId id="280" r:id="rId4"/>
    <p:sldId id="282" r:id="rId5"/>
    <p:sldId id="259" r:id="rId6"/>
    <p:sldId id="277" r:id="rId7"/>
    <p:sldId id="307" r:id="rId8"/>
    <p:sldId id="263" r:id="rId9"/>
    <p:sldId id="275" r:id="rId10"/>
    <p:sldId id="264" r:id="rId11"/>
    <p:sldId id="265" r:id="rId12"/>
    <p:sldId id="266" r:id="rId13"/>
    <p:sldId id="267" r:id="rId14"/>
    <p:sldId id="308" r:id="rId15"/>
    <p:sldId id="269" r:id="rId16"/>
    <p:sldId id="270" r:id="rId17"/>
    <p:sldId id="271" r:id="rId18"/>
    <p:sldId id="258" r:id="rId19"/>
    <p:sldId id="285" r:id="rId20"/>
    <p:sldId id="286" r:id="rId21"/>
    <p:sldId id="298" r:id="rId22"/>
    <p:sldId id="288" r:id="rId23"/>
    <p:sldId id="287" r:id="rId24"/>
    <p:sldId id="306"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B86E-41DA-44E1-AC04-E32CC38C5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0B391E-1559-46F9-96C8-1C6975476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394708-344E-4557-8A6F-F1394597E842}"/>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5" name="Footer Placeholder 4">
            <a:extLst>
              <a:ext uri="{FF2B5EF4-FFF2-40B4-BE49-F238E27FC236}">
                <a16:creationId xmlns:a16="http://schemas.microsoft.com/office/drawing/2014/main" id="{C51A3A71-4B33-4035-B45B-BC04851D0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6BBB2-BF85-459E-82F3-126F15D073A3}"/>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376623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6F86-E284-4B6B-9FF2-4076755B29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701C5C-5A77-4BA2-8162-3B75B7A665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326D1-3C38-47C7-B9C0-F369B620B88D}"/>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5" name="Footer Placeholder 4">
            <a:extLst>
              <a:ext uri="{FF2B5EF4-FFF2-40B4-BE49-F238E27FC236}">
                <a16:creationId xmlns:a16="http://schemas.microsoft.com/office/drawing/2014/main" id="{522CA3CB-6950-421B-B104-1813B2D13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27637-9418-4C8A-B053-499DB9CA89A6}"/>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365810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2BB0C-8682-491B-9C5E-3A65ADF539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2326AE-8DF3-433A-845F-9FAE1D6317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00EE6-B01B-449F-85F1-813DFA42815F}"/>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5" name="Footer Placeholder 4">
            <a:extLst>
              <a:ext uri="{FF2B5EF4-FFF2-40B4-BE49-F238E27FC236}">
                <a16:creationId xmlns:a16="http://schemas.microsoft.com/office/drawing/2014/main" id="{61EFFEAF-26A0-4C99-9773-84E329CE2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D94BD-2C63-4CA9-B069-5F0B6F6F9E3B}"/>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404066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E9C45A5-D9CF-4504-8B57-9DD429D6E7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A8EA157-104B-43E4-8F0C-FF8724C0A0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6899D317-78BC-45C9-ACC1-099A4F74811A}"/>
              </a:ext>
            </a:extLst>
          </p:cNvPr>
          <p:cNvSpPr>
            <a:spLocks noGrp="1" noChangeArrowheads="1"/>
          </p:cNvSpPr>
          <p:nvPr>
            <p:ph type="sldNum" sz="quarter" idx="12"/>
          </p:nvPr>
        </p:nvSpPr>
        <p:spPr>
          <a:ln/>
        </p:spPr>
        <p:txBody>
          <a:bodyPr/>
          <a:lstStyle>
            <a:lvl1pPr>
              <a:defRPr/>
            </a:lvl1pPr>
          </a:lstStyle>
          <a:p>
            <a:pPr>
              <a:defRPr/>
            </a:pPr>
            <a:fld id="{B9956E76-B980-4C4C-BD21-0893D37FBD2F}" type="slidenum">
              <a:rPr lang="en-US" altLang="en-US"/>
              <a:pPr>
                <a:defRPr/>
              </a:pPr>
              <a:t>‹#›</a:t>
            </a:fld>
            <a:endParaRPr lang="en-US" altLang="en-US"/>
          </a:p>
        </p:txBody>
      </p:sp>
    </p:spTree>
    <p:extLst>
      <p:ext uri="{BB962C8B-B14F-4D97-AF65-F5344CB8AC3E}">
        <p14:creationId xmlns:p14="http://schemas.microsoft.com/office/powerpoint/2010/main" val="19568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CC3F-4488-4A9B-93AF-A1590E68B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77BE9-0331-44B4-99D7-BDDAB51DA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983D7-4CDB-455A-98D8-8755AE23F2E4}"/>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5" name="Footer Placeholder 4">
            <a:extLst>
              <a:ext uri="{FF2B5EF4-FFF2-40B4-BE49-F238E27FC236}">
                <a16:creationId xmlns:a16="http://schemas.microsoft.com/office/drawing/2014/main" id="{71B0E6F8-6F6F-4EE4-A20E-390C61A7A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EE8E2-E99E-40B3-86FE-31D6B77DEB0D}"/>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256050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6AD9-FADE-46C5-B78C-FEDDE544D4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5A7E24-67D6-49EC-A67B-CD7361F734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EAD25-0A82-4759-B854-56D27AB9B290}"/>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5" name="Footer Placeholder 4">
            <a:extLst>
              <a:ext uri="{FF2B5EF4-FFF2-40B4-BE49-F238E27FC236}">
                <a16:creationId xmlns:a16="http://schemas.microsoft.com/office/drawing/2014/main" id="{2AC9BB92-8626-4A5B-88C6-68CC798D0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04F7A-A494-42C5-8FB5-B05521F21396}"/>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198460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AEC1-40D1-4B2C-83E3-9E63DC9EF3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6A536-2427-4915-A365-E7CC54F140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88040D-A730-40F0-8C1F-16F2B65F2D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EF0EB0-0EA6-45C4-B795-BC8510DCEC10}"/>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6" name="Footer Placeholder 5">
            <a:extLst>
              <a:ext uri="{FF2B5EF4-FFF2-40B4-BE49-F238E27FC236}">
                <a16:creationId xmlns:a16="http://schemas.microsoft.com/office/drawing/2014/main" id="{446C3FE9-DB1E-4DFC-ACE5-FC4801FFF9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CF85F-84C9-4D49-A71A-8784D182C865}"/>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282468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24E3-4EF2-4B64-9362-959AD25CE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935311-FE79-4C26-935B-32DC02C11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E63B8F-8BE1-42C4-9235-390E8DFE39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644D25-51B5-4CB1-8BDB-AA3D1581CE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965577-D55F-44F9-9FCF-68D2A9D9AF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508073-DC39-47CE-86CE-8FE08F744A02}"/>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8" name="Footer Placeholder 7">
            <a:extLst>
              <a:ext uri="{FF2B5EF4-FFF2-40B4-BE49-F238E27FC236}">
                <a16:creationId xmlns:a16="http://schemas.microsoft.com/office/drawing/2014/main" id="{B882A0EC-289B-4C12-86FA-4AB92B1D2E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F4BB0E-913C-442D-A757-ED90D977EABB}"/>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54502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98C9-4569-4E8E-9B7D-F8BB1862DF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0E6134-C3E3-4210-9B4A-7D5DE02AA51A}"/>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4" name="Footer Placeholder 3">
            <a:extLst>
              <a:ext uri="{FF2B5EF4-FFF2-40B4-BE49-F238E27FC236}">
                <a16:creationId xmlns:a16="http://schemas.microsoft.com/office/drawing/2014/main" id="{265267D5-33DC-48B6-9714-8DF923CCB0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766D31-6A44-4873-83B8-8851199597C1}"/>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27394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C3F78-6BBA-4A6E-B5AD-08F8BEFD63C4}"/>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3" name="Footer Placeholder 2">
            <a:extLst>
              <a:ext uri="{FF2B5EF4-FFF2-40B4-BE49-F238E27FC236}">
                <a16:creationId xmlns:a16="http://schemas.microsoft.com/office/drawing/2014/main" id="{ED09A07A-8B84-4721-B468-4A9FE11A4D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DC760A-8111-488F-9310-830058595A50}"/>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414012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9CC2-3486-4DCC-9458-CE0473DDB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D4D14C-0854-4663-BDCE-96DB6610D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8C9B66-859F-49C8-9164-D5F0B727F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879F5-1922-4DB9-9095-E256B8857967}"/>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6" name="Footer Placeholder 5">
            <a:extLst>
              <a:ext uri="{FF2B5EF4-FFF2-40B4-BE49-F238E27FC236}">
                <a16:creationId xmlns:a16="http://schemas.microsoft.com/office/drawing/2014/main" id="{BD07CD8A-31ED-4EE2-868A-F73974B9D8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40B26-AF8F-4866-B8BF-A33D759F59B6}"/>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125153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09CF-15D2-4FD3-918D-8C7E9179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17D631-74D3-4C58-B3D6-780AD4596F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CE02B6-03BE-4E04-BF09-03BBC7774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15CEC-B5D6-40E8-8070-2B69E51A5EA8}"/>
              </a:ext>
            </a:extLst>
          </p:cNvPr>
          <p:cNvSpPr>
            <a:spLocks noGrp="1"/>
          </p:cNvSpPr>
          <p:nvPr>
            <p:ph type="dt" sz="half" idx="10"/>
          </p:nvPr>
        </p:nvSpPr>
        <p:spPr/>
        <p:txBody>
          <a:bodyPr/>
          <a:lstStyle/>
          <a:p>
            <a:fld id="{BCB27902-E6C0-4EE5-BEFE-83CCB6E098A3}" type="datetimeFigureOut">
              <a:rPr lang="en-US" smtClean="0"/>
              <a:t>10/9/2021</a:t>
            </a:fld>
            <a:endParaRPr lang="en-US"/>
          </a:p>
        </p:txBody>
      </p:sp>
      <p:sp>
        <p:nvSpPr>
          <p:cNvPr id="6" name="Footer Placeholder 5">
            <a:extLst>
              <a:ext uri="{FF2B5EF4-FFF2-40B4-BE49-F238E27FC236}">
                <a16:creationId xmlns:a16="http://schemas.microsoft.com/office/drawing/2014/main" id="{19C0F412-A888-4172-A896-D539A9DF2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84BF6-7D2A-4C06-8FA2-FDF8C889B29B}"/>
              </a:ext>
            </a:extLst>
          </p:cNvPr>
          <p:cNvSpPr>
            <a:spLocks noGrp="1"/>
          </p:cNvSpPr>
          <p:nvPr>
            <p:ph type="sldNum" sz="quarter" idx="12"/>
          </p:nvPr>
        </p:nvSpPr>
        <p:spPr/>
        <p:txBody>
          <a:bodyPr/>
          <a:lstStyle/>
          <a:p>
            <a:fld id="{3FFCDB4A-7AB2-4CEE-8028-9211137BBECA}" type="slidenum">
              <a:rPr lang="en-US" smtClean="0"/>
              <a:t>‹#›</a:t>
            </a:fld>
            <a:endParaRPr lang="en-US"/>
          </a:p>
        </p:txBody>
      </p:sp>
    </p:spTree>
    <p:extLst>
      <p:ext uri="{BB962C8B-B14F-4D97-AF65-F5344CB8AC3E}">
        <p14:creationId xmlns:p14="http://schemas.microsoft.com/office/powerpoint/2010/main" val="405126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41D00-981F-4BCF-BB32-C06BE38E54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DC6CC1-FF7A-4CAA-9F06-2C5A24AAD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1196B-DC8A-444D-A408-11F2837A9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27902-E6C0-4EE5-BEFE-83CCB6E098A3}" type="datetimeFigureOut">
              <a:rPr lang="en-US" smtClean="0"/>
              <a:t>10/9/2021</a:t>
            </a:fld>
            <a:endParaRPr lang="en-US"/>
          </a:p>
        </p:txBody>
      </p:sp>
      <p:sp>
        <p:nvSpPr>
          <p:cNvPr id="5" name="Footer Placeholder 4">
            <a:extLst>
              <a:ext uri="{FF2B5EF4-FFF2-40B4-BE49-F238E27FC236}">
                <a16:creationId xmlns:a16="http://schemas.microsoft.com/office/drawing/2014/main" id="{56AF3F43-F2F1-4FF4-BE41-341A8DFEA2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FA12F-B433-4464-82DD-CCA77F29B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CDB4A-7AB2-4CEE-8028-9211137BBECA}" type="slidenum">
              <a:rPr lang="en-US" smtClean="0"/>
              <a:t>‹#›</a:t>
            </a:fld>
            <a:endParaRPr lang="en-US"/>
          </a:p>
        </p:txBody>
      </p:sp>
    </p:spTree>
    <p:extLst>
      <p:ext uri="{BB962C8B-B14F-4D97-AF65-F5344CB8AC3E}">
        <p14:creationId xmlns:p14="http://schemas.microsoft.com/office/powerpoint/2010/main" val="419977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old.wav"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letter.wa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72FF089C-F678-4F76-9ABA-EB25A011F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71600"/>
            <a:ext cx="6553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7">
            <a:extLst>
              <a:ext uri="{FF2B5EF4-FFF2-40B4-BE49-F238E27FC236}">
                <a16:creationId xmlns:a16="http://schemas.microsoft.com/office/drawing/2014/main" id="{1E4F960E-A036-4EAD-9DC2-D45E21A9FA62}"/>
              </a:ext>
            </a:extLst>
          </p:cNvPr>
          <p:cNvSpPr>
            <a:spLocks noChangeArrowheads="1" noChangeShapeType="1" noTextEdit="1"/>
          </p:cNvSpPr>
          <p:nvPr/>
        </p:nvSpPr>
        <p:spPr bwMode="auto">
          <a:xfrm>
            <a:off x="2971800" y="2209800"/>
            <a:ext cx="5867400" cy="914400"/>
          </a:xfrm>
          <a:prstGeom prst="rect">
            <a:avLst/>
          </a:prstGeom>
        </p:spPr>
        <p:txBody>
          <a:bodyPr wrap="none" fromWordArt="1">
            <a:prstTxWarp prst="textPlain">
              <a:avLst>
                <a:gd name="adj" fmla="val 50000"/>
              </a:avLst>
            </a:prstTxWarp>
          </a:bodyPr>
          <a:lstStyle/>
          <a:p>
            <a:pPr marL="742950" indent="-742950" algn="ctr">
              <a:buFontTx/>
              <a:buAutoNum type="alphaUcPeriod"/>
              <a:defRPr/>
            </a:pPr>
            <a:r>
              <a:rPr lang="en-US" sz="3600" kern="10" dirty="0">
                <a:ln w="12700">
                  <a:solidFill>
                    <a:srgbClr val="3333CC"/>
                  </a:solidFill>
                  <a:round/>
                  <a:headEnd/>
                  <a:tailEnd/>
                </a:ln>
                <a:solidFill>
                  <a:srgbClr val="0066FF"/>
                </a:solidFill>
                <a:effectLst>
                  <a:outerShdw dist="45791" dir="2021404" algn="ctr" rotWithShape="0">
                    <a:srgbClr val="9999FF"/>
                  </a:outerShdw>
                </a:effectLst>
              </a:rPr>
              <a:t>Friends</a:t>
            </a:r>
          </a:p>
          <a:p>
            <a:pPr algn="ctr">
              <a:defRPr/>
            </a:pPr>
            <a:r>
              <a:rPr lang="en-US" sz="3600" kern="10" dirty="0">
                <a:ln w="12700">
                  <a:solidFill>
                    <a:srgbClr val="3333CC"/>
                  </a:solidFill>
                  <a:round/>
                  <a:headEnd/>
                  <a:tailEnd/>
                </a:ln>
                <a:solidFill>
                  <a:srgbClr val="0066FF"/>
                </a:solidFill>
                <a:effectLst>
                  <a:outerShdw dist="45791" dir="2021404" algn="ctr" rotWithShape="0">
                    <a:srgbClr val="9999FF"/>
                  </a:outerShdw>
                </a:effectLst>
              </a:rPr>
              <a:t>A1,2,4</a:t>
            </a:r>
          </a:p>
        </p:txBody>
      </p:sp>
      <p:sp>
        <p:nvSpPr>
          <p:cNvPr id="4" name="Text Box 17">
            <a:extLst>
              <a:ext uri="{FF2B5EF4-FFF2-40B4-BE49-F238E27FC236}">
                <a16:creationId xmlns:a16="http://schemas.microsoft.com/office/drawing/2014/main" id="{F5B934B7-6295-4E19-877F-4C21E00CD5F6}"/>
              </a:ext>
            </a:extLst>
          </p:cNvPr>
          <p:cNvSpPr txBox="1">
            <a:spLocks noChangeArrowheads="1"/>
          </p:cNvSpPr>
          <p:nvPr/>
        </p:nvSpPr>
        <p:spPr bwMode="auto">
          <a:xfrm>
            <a:off x="1524000" y="523876"/>
            <a:ext cx="916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i="1" u="sng">
                <a:solidFill>
                  <a:srgbClr val="6600CC"/>
                </a:solidFill>
                <a:latin typeface="Comic Sans MS" panose="030F0702030302020204" pitchFamily="66" charset="0"/>
              </a:rPr>
              <a:t>UNIT 1</a:t>
            </a:r>
            <a:r>
              <a:rPr lang="en-US" altLang="en-US" sz="5400" b="1" i="1">
                <a:solidFill>
                  <a:srgbClr val="FF0000"/>
                </a:solidFill>
                <a:latin typeface="Comic Sans MS" panose="030F0702030302020204" pitchFamily="66" charset="0"/>
              </a:rPr>
              <a:t>: Back to school.</a:t>
            </a:r>
          </a:p>
        </p:txBody>
      </p:sp>
      <p:pic>
        <p:nvPicPr>
          <p:cNvPr id="20485" name="Picture 7" descr="Kết quả hình ảnh cho friends clipart">
            <a:extLst>
              <a:ext uri="{FF2B5EF4-FFF2-40B4-BE49-F238E27FC236}">
                <a16:creationId xmlns:a16="http://schemas.microsoft.com/office/drawing/2014/main" id="{3F0F78DD-F687-4B6B-ACB8-0548532B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4" y="4114800"/>
            <a:ext cx="51339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3E9BD05F-F428-41B9-AC75-3B4BB4C0AC53}"/>
              </a:ext>
            </a:extLst>
          </p:cNvPr>
          <p:cNvSpPr txBox="1">
            <a:spLocks noChangeArrowheads="1"/>
          </p:cNvSpPr>
          <p:nvPr/>
        </p:nvSpPr>
        <p:spPr bwMode="auto">
          <a:xfrm>
            <a:off x="2438400" y="609601"/>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a +</a:t>
            </a:r>
          </a:p>
        </p:txBody>
      </p:sp>
      <p:sp>
        <p:nvSpPr>
          <p:cNvPr id="6" name="Text Box 4">
            <a:extLst>
              <a:ext uri="{FF2B5EF4-FFF2-40B4-BE49-F238E27FC236}">
                <a16:creationId xmlns:a16="http://schemas.microsoft.com/office/drawing/2014/main" id="{A129593B-2703-4A6D-9EED-01BD7CBFE05E}"/>
              </a:ext>
            </a:extLst>
          </p:cNvPr>
          <p:cNvSpPr txBox="1">
            <a:spLocks noChangeArrowheads="1"/>
          </p:cNvSpPr>
          <p:nvPr/>
        </p:nvSpPr>
        <p:spPr bwMode="auto">
          <a:xfrm>
            <a:off x="3276600" y="609601"/>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Consonant </a:t>
            </a:r>
            <a:r>
              <a:rPr lang="en-US" altLang="en-US" sz="3600">
                <a:latin typeface="Comic Sans MS" panose="030F0702030302020204" pitchFamily="66" charset="0"/>
              </a:rPr>
              <a:t>(phụ âm)</a:t>
            </a:r>
          </a:p>
        </p:txBody>
      </p:sp>
      <p:sp>
        <p:nvSpPr>
          <p:cNvPr id="7" name="Text Box 4">
            <a:extLst>
              <a:ext uri="{FF2B5EF4-FFF2-40B4-BE49-F238E27FC236}">
                <a16:creationId xmlns:a16="http://schemas.microsoft.com/office/drawing/2014/main" id="{3AC20B28-BA61-4346-B3C5-B7F52337082E}"/>
              </a:ext>
            </a:extLst>
          </p:cNvPr>
          <p:cNvSpPr txBox="1">
            <a:spLocks noChangeArrowheads="1"/>
          </p:cNvSpPr>
          <p:nvPr/>
        </p:nvSpPr>
        <p:spPr bwMode="auto">
          <a:xfrm>
            <a:off x="2438400" y="1143001"/>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an +</a:t>
            </a:r>
          </a:p>
        </p:txBody>
      </p:sp>
      <p:sp>
        <p:nvSpPr>
          <p:cNvPr id="8" name="Text Box 4">
            <a:extLst>
              <a:ext uri="{FF2B5EF4-FFF2-40B4-BE49-F238E27FC236}">
                <a16:creationId xmlns:a16="http://schemas.microsoft.com/office/drawing/2014/main" id="{8BFD4D9E-83F5-4302-9A02-8DC46251F396}"/>
              </a:ext>
            </a:extLst>
          </p:cNvPr>
          <p:cNvSpPr txBox="1">
            <a:spLocks noChangeArrowheads="1"/>
          </p:cNvSpPr>
          <p:nvPr/>
        </p:nvSpPr>
        <p:spPr bwMode="auto">
          <a:xfrm>
            <a:off x="3581400" y="1143001"/>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Vowel Sound </a:t>
            </a:r>
            <a:r>
              <a:rPr lang="en-US" altLang="en-US" sz="3600">
                <a:latin typeface="Comic Sans MS" panose="030F0702030302020204" pitchFamily="66" charset="0"/>
              </a:rPr>
              <a:t>(nguyên âm)</a:t>
            </a:r>
          </a:p>
        </p:txBody>
      </p:sp>
      <p:sp>
        <p:nvSpPr>
          <p:cNvPr id="9" name="Text Box 4">
            <a:extLst>
              <a:ext uri="{FF2B5EF4-FFF2-40B4-BE49-F238E27FC236}">
                <a16:creationId xmlns:a16="http://schemas.microsoft.com/office/drawing/2014/main" id="{41ED29F6-971E-4D1D-80D6-88B7A508B2F2}"/>
              </a:ext>
            </a:extLst>
          </p:cNvPr>
          <p:cNvSpPr txBox="1">
            <a:spLocks noChangeArrowheads="1"/>
          </p:cNvSpPr>
          <p:nvPr/>
        </p:nvSpPr>
        <p:spPr bwMode="auto">
          <a:xfrm>
            <a:off x="1981200" y="1"/>
            <a:ext cx="7086600" cy="646113"/>
          </a:xfrm>
          <a:prstGeom prst="rect">
            <a:avLst/>
          </a:prstGeom>
          <a:noFill/>
          <a:ln w="9525">
            <a:noFill/>
            <a:miter lim="800000"/>
            <a:headEnd/>
            <a:tailEnd/>
          </a:ln>
        </p:spPr>
        <p:txBody>
          <a:bodyPr>
            <a:spAutoFit/>
          </a:bodyPr>
          <a:lstStyle/>
          <a:p>
            <a:pPr>
              <a:spcBef>
                <a:spcPct val="50000"/>
              </a:spcBef>
              <a:defRPr/>
            </a:pPr>
            <a:r>
              <a:rPr lang="en-US" sz="3600" b="1" kern="0" dirty="0">
                <a:solidFill>
                  <a:srgbClr val="FF0000"/>
                </a:solidFill>
                <a:latin typeface="Comic Sans MS" pitchFamily="66" charset="0"/>
                <a:sym typeface="Wingdings 2"/>
              </a:rPr>
              <a:t>II. Grammar:  </a:t>
            </a:r>
            <a:r>
              <a:rPr lang="en-US" sz="3600" b="1" u="sng" kern="0" dirty="0">
                <a:solidFill>
                  <a:srgbClr val="FF0000"/>
                </a:solidFill>
                <a:latin typeface="Comic Sans MS" pitchFamily="66" charset="0"/>
                <a:sym typeface="Wingdings 2"/>
              </a:rPr>
              <a:t>Singular</a:t>
            </a:r>
            <a:r>
              <a:rPr lang="en-US" sz="3600" b="1" kern="0" dirty="0">
                <a:solidFill>
                  <a:srgbClr val="FF0000"/>
                </a:solidFill>
                <a:latin typeface="Comic Sans MS" pitchFamily="66" charset="0"/>
                <a:sym typeface="Wingdings 2"/>
              </a:rPr>
              <a:t>:</a:t>
            </a:r>
            <a:endParaRPr lang="en-US" sz="3600" dirty="0">
              <a:latin typeface="Comic Sans MS" pitchFamily="66" charset="0"/>
            </a:endParaRPr>
          </a:p>
        </p:txBody>
      </p:sp>
      <p:sp>
        <p:nvSpPr>
          <p:cNvPr id="10" name="Text Box 4">
            <a:extLst>
              <a:ext uri="{FF2B5EF4-FFF2-40B4-BE49-F238E27FC236}">
                <a16:creationId xmlns:a16="http://schemas.microsoft.com/office/drawing/2014/main" id="{4BAEF446-5A76-4C21-9C7F-EF734F550337}"/>
              </a:ext>
            </a:extLst>
          </p:cNvPr>
          <p:cNvSpPr txBox="1">
            <a:spLocks noChangeArrowheads="1"/>
          </p:cNvSpPr>
          <p:nvPr/>
        </p:nvSpPr>
        <p:spPr bwMode="auto">
          <a:xfrm>
            <a:off x="1600200" y="646113"/>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latin typeface="Comic Sans MS" panose="030F0702030302020204" pitchFamily="66" charset="0"/>
              </a:rPr>
              <a:t>1/</a:t>
            </a:r>
          </a:p>
        </p:txBody>
      </p:sp>
      <p:sp>
        <p:nvSpPr>
          <p:cNvPr id="11" name="Text Box 4">
            <a:extLst>
              <a:ext uri="{FF2B5EF4-FFF2-40B4-BE49-F238E27FC236}">
                <a16:creationId xmlns:a16="http://schemas.microsoft.com/office/drawing/2014/main" id="{0F020F5C-57B5-4E70-A511-9346B6718AE2}"/>
              </a:ext>
            </a:extLst>
          </p:cNvPr>
          <p:cNvSpPr txBox="1">
            <a:spLocks noChangeArrowheads="1"/>
          </p:cNvSpPr>
          <p:nvPr/>
        </p:nvSpPr>
        <p:spPr bwMode="auto">
          <a:xfrm>
            <a:off x="1600200" y="1179513"/>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latin typeface="Comic Sans MS" panose="030F0702030302020204" pitchFamily="66" charset="0"/>
              </a:rPr>
              <a:t>2/</a:t>
            </a:r>
          </a:p>
        </p:txBody>
      </p:sp>
      <p:sp>
        <p:nvSpPr>
          <p:cNvPr id="12" name="Text Box 4">
            <a:extLst>
              <a:ext uri="{FF2B5EF4-FFF2-40B4-BE49-F238E27FC236}">
                <a16:creationId xmlns:a16="http://schemas.microsoft.com/office/drawing/2014/main" id="{68F158CA-CFF8-44E2-BC3C-F52E45D07836}"/>
              </a:ext>
            </a:extLst>
          </p:cNvPr>
          <p:cNvSpPr txBox="1">
            <a:spLocks noChangeArrowheads="1"/>
          </p:cNvSpPr>
          <p:nvPr/>
        </p:nvSpPr>
        <p:spPr bwMode="auto">
          <a:xfrm>
            <a:off x="5257800" y="1639888"/>
            <a:ext cx="3048000" cy="646112"/>
          </a:xfrm>
          <a:prstGeom prst="rect">
            <a:avLst/>
          </a:prstGeom>
          <a:noFill/>
          <a:ln w="9525">
            <a:noFill/>
            <a:miter lim="800000"/>
            <a:headEnd/>
            <a:tailEnd/>
          </a:ln>
        </p:spPr>
        <p:txBody>
          <a:bodyPr>
            <a:spAutoFit/>
          </a:bodyPr>
          <a:lstStyle/>
          <a:p>
            <a:pPr>
              <a:spcBef>
                <a:spcPct val="50000"/>
              </a:spcBef>
              <a:defRPr/>
            </a:pPr>
            <a:r>
              <a:rPr lang="en-US" sz="3600" b="1" kern="0" dirty="0">
                <a:solidFill>
                  <a:srgbClr val="FF0000"/>
                </a:solidFill>
                <a:latin typeface="Comic Sans MS" pitchFamily="66" charset="0"/>
                <a:sym typeface="Wingdings 2"/>
              </a:rPr>
              <a:t> </a:t>
            </a:r>
            <a:r>
              <a:rPr lang="en-US" sz="3600" b="1" u="sng" kern="0" dirty="0">
                <a:solidFill>
                  <a:srgbClr val="FF0000"/>
                </a:solidFill>
                <a:latin typeface="Comic Sans MS" pitchFamily="66" charset="0"/>
                <a:sym typeface="Wingdings 2"/>
              </a:rPr>
              <a:t>Plural</a:t>
            </a:r>
            <a:r>
              <a:rPr lang="en-US" sz="3600" b="1" kern="0" dirty="0">
                <a:solidFill>
                  <a:srgbClr val="FF0000"/>
                </a:solidFill>
                <a:latin typeface="Comic Sans MS" pitchFamily="66" charset="0"/>
                <a:sym typeface="Wingdings 2"/>
              </a:rPr>
              <a:t>:</a:t>
            </a:r>
            <a:endParaRPr lang="en-US" sz="3600" dirty="0">
              <a:latin typeface="Comic Sans MS" pitchFamily="66" charset="0"/>
            </a:endParaRPr>
          </a:p>
        </p:txBody>
      </p:sp>
      <p:sp>
        <p:nvSpPr>
          <p:cNvPr id="13" name="Text Box 4">
            <a:extLst>
              <a:ext uri="{FF2B5EF4-FFF2-40B4-BE49-F238E27FC236}">
                <a16:creationId xmlns:a16="http://schemas.microsoft.com/office/drawing/2014/main" id="{8D1783ED-FCFD-44DD-A66A-68172BF74E8E}"/>
              </a:ext>
            </a:extLst>
          </p:cNvPr>
          <p:cNvSpPr txBox="1">
            <a:spLocks noChangeArrowheads="1"/>
          </p:cNvSpPr>
          <p:nvPr/>
        </p:nvSpPr>
        <p:spPr bwMode="auto">
          <a:xfrm>
            <a:off x="2438400" y="2438401"/>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many +</a:t>
            </a:r>
          </a:p>
        </p:txBody>
      </p:sp>
      <p:sp>
        <p:nvSpPr>
          <p:cNvPr id="14" name="Text Box 4">
            <a:extLst>
              <a:ext uri="{FF2B5EF4-FFF2-40B4-BE49-F238E27FC236}">
                <a16:creationId xmlns:a16="http://schemas.microsoft.com/office/drawing/2014/main" id="{4BE8B6B2-FFF5-4770-B8FF-924A67654C8E}"/>
              </a:ext>
            </a:extLst>
          </p:cNvPr>
          <p:cNvSpPr txBox="1">
            <a:spLocks noChangeArrowheads="1"/>
          </p:cNvSpPr>
          <p:nvPr/>
        </p:nvSpPr>
        <p:spPr bwMode="auto">
          <a:xfrm>
            <a:off x="4191000" y="2438401"/>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Plural N </a:t>
            </a:r>
            <a:r>
              <a:rPr lang="en-US" altLang="en-US" sz="3600">
                <a:latin typeface="Comic Sans MS" panose="030F0702030302020204" pitchFamily="66" charset="0"/>
              </a:rPr>
              <a:t>(danh từ số nhiều)</a:t>
            </a:r>
          </a:p>
        </p:txBody>
      </p:sp>
      <p:sp>
        <p:nvSpPr>
          <p:cNvPr id="15" name="Text Box 4">
            <a:extLst>
              <a:ext uri="{FF2B5EF4-FFF2-40B4-BE49-F238E27FC236}">
                <a16:creationId xmlns:a16="http://schemas.microsoft.com/office/drawing/2014/main" id="{2CB37023-0929-417F-A55C-7BAC309DCB40}"/>
              </a:ext>
            </a:extLst>
          </p:cNvPr>
          <p:cNvSpPr txBox="1">
            <a:spLocks noChangeArrowheads="1"/>
          </p:cNvSpPr>
          <p:nvPr/>
        </p:nvSpPr>
        <p:spPr bwMode="auto">
          <a:xfrm>
            <a:off x="2438400" y="3048001"/>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any +</a:t>
            </a:r>
          </a:p>
        </p:txBody>
      </p:sp>
      <p:sp>
        <p:nvSpPr>
          <p:cNvPr id="17" name="Text Box 4">
            <a:extLst>
              <a:ext uri="{FF2B5EF4-FFF2-40B4-BE49-F238E27FC236}">
                <a16:creationId xmlns:a16="http://schemas.microsoft.com/office/drawing/2014/main" id="{19DE546A-8858-4E1E-B78A-99E13AAF0727}"/>
              </a:ext>
            </a:extLst>
          </p:cNvPr>
          <p:cNvSpPr txBox="1">
            <a:spLocks noChangeArrowheads="1"/>
          </p:cNvSpPr>
          <p:nvPr/>
        </p:nvSpPr>
        <p:spPr bwMode="auto">
          <a:xfrm>
            <a:off x="1600200" y="2474913"/>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latin typeface="Comic Sans MS" panose="030F0702030302020204" pitchFamily="66" charset="0"/>
              </a:rPr>
              <a:t>1/</a:t>
            </a:r>
          </a:p>
        </p:txBody>
      </p:sp>
      <p:sp>
        <p:nvSpPr>
          <p:cNvPr id="18" name="Text Box 4">
            <a:extLst>
              <a:ext uri="{FF2B5EF4-FFF2-40B4-BE49-F238E27FC236}">
                <a16:creationId xmlns:a16="http://schemas.microsoft.com/office/drawing/2014/main" id="{6B1AE11C-903B-41F6-B512-A656E1381E74}"/>
              </a:ext>
            </a:extLst>
          </p:cNvPr>
          <p:cNvSpPr txBox="1">
            <a:spLocks noChangeArrowheads="1"/>
          </p:cNvSpPr>
          <p:nvPr/>
        </p:nvSpPr>
        <p:spPr bwMode="auto">
          <a:xfrm>
            <a:off x="1600200" y="3084513"/>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latin typeface="Comic Sans MS" panose="030F0702030302020204" pitchFamily="66" charset="0"/>
              </a:rPr>
              <a:t>2/</a:t>
            </a:r>
          </a:p>
        </p:txBody>
      </p:sp>
      <p:sp>
        <p:nvSpPr>
          <p:cNvPr id="19" name="Text Box 4">
            <a:extLst>
              <a:ext uri="{FF2B5EF4-FFF2-40B4-BE49-F238E27FC236}">
                <a16:creationId xmlns:a16="http://schemas.microsoft.com/office/drawing/2014/main" id="{3F46794D-2A69-42AA-A2E7-3140021ED445}"/>
              </a:ext>
            </a:extLst>
          </p:cNvPr>
          <p:cNvSpPr txBox="1">
            <a:spLocks noChangeArrowheads="1"/>
          </p:cNvSpPr>
          <p:nvPr/>
        </p:nvSpPr>
        <p:spPr bwMode="auto">
          <a:xfrm>
            <a:off x="3810000" y="3048001"/>
            <a:ext cx="6629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Plural N/ Uncountable N </a:t>
            </a:r>
            <a:r>
              <a:rPr lang="en-US" altLang="en-US" sz="3600">
                <a:latin typeface="Comic Sans MS" panose="030F0702030302020204" pitchFamily="66" charset="0"/>
              </a:rPr>
              <a:t>(dùng cho câu phủ định và nghi vấn, danh từ số nhiều/ danh từ không đếm được)</a:t>
            </a:r>
          </a:p>
        </p:txBody>
      </p:sp>
      <p:sp>
        <p:nvSpPr>
          <p:cNvPr id="20" name="Text Box 4">
            <a:extLst>
              <a:ext uri="{FF2B5EF4-FFF2-40B4-BE49-F238E27FC236}">
                <a16:creationId xmlns:a16="http://schemas.microsoft.com/office/drawing/2014/main" id="{5324FD64-B552-41F8-944E-E912111E4E15}"/>
              </a:ext>
            </a:extLst>
          </p:cNvPr>
          <p:cNvSpPr txBox="1">
            <a:spLocks noChangeArrowheads="1"/>
          </p:cNvSpPr>
          <p:nvPr/>
        </p:nvSpPr>
        <p:spPr bwMode="auto">
          <a:xfrm>
            <a:off x="2209800" y="5048250"/>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0000FF"/>
                </a:solidFill>
                <a:latin typeface="Comic Sans MS" panose="030F0702030302020204" pitchFamily="66" charset="0"/>
              </a:rPr>
              <a:t>A lot of</a:t>
            </a:r>
          </a:p>
          <a:p>
            <a:pPr eaLnBrk="1" hangingPunct="1">
              <a:spcBef>
                <a:spcPct val="0"/>
              </a:spcBef>
              <a:buFontTx/>
              <a:buNone/>
            </a:pPr>
            <a:r>
              <a:rPr lang="en-US" altLang="en-US" sz="3600">
                <a:solidFill>
                  <a:srgbClr val="0000FF"/>
                </a:solidFill>
                <a:latin typeface="Comic Sans MS" panose="030F0702030302020204" pitchFamily="66" charset="0"/>
              </a:rPr>
              <a:t>Lots of</a:t>
            </a:r>
          </a:p>
        </p:txBody>
      </p:sp>
      <p:sp>
        <p:nvSpPr>
          <p:cNvPr id="21" name="Text Box 4">
            <a:extLst>
              <a:ext uri="{FF2B5EF4-FFF2-40B4-BE49-F238E27FC236}">
                <a16:creationId xmlns:a16="http://schemas.microsoft.com/office/drawing/2014/main" id="{7004B67C-1A04-4C5F-B929-77B5C38FCA58}"/>
              </a:ext>
            </a:extLst>
          </p:cNvPr>
          <p:cNvSpPr txBox="1">
            <a:spLocks noChangeArrowheads="1"/>
          </p:cNvSpPr>
          <p:nvPr/>
        </p:nvSpPr>
        <p:spPr bwMode="auto">
          <a:xfrm>
            <a:off x="1600200" y="5084763"/>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latin typeface="Comic Sans MS" panose="030F0702030302020204" pitchFamily="66" charset="0"/>
              </a:rPr>
              <a:t>3/</a:t>
            </a:r>
          </a:p>
        </p:txBody>
      </p:sp>
      <p:sp>
        <p:nvSpPr>
          <p:cNvPr id="24" name="Right Brace 23">
            <a:extLst>
              <a:ext uri="{FF2B5EF4-FFF2-40B4-BE49-F238E27FC236}">
                <a16:creationId xmlns:a16="http://schemas.microsoft.com/office/drawing/2014/main" id="{7BA6C946-A6D8-4D4E-AFD0-106C29F5B800}"/>
              </a:ext>
            </a:extLst>
          </p:cNvPr>
          <p:cNvSpPr/>
          <p:nvPr/>
        </p:nvSpPr>
        <p:spPr>
          <a:xfrm>
            <a:off x="3962400" y="5124450"/>
            <a:ext cx="304800" cy="9906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25" name="Text Box 4">
            <a:extLst>
              <a:ext uri="{FF2B5EF4-FFF2-40B4-BE49-F238E27FC236}">
                <a16:creationId xmlns:a16="http://schemas.microsoft.com/office/drawing/2014/main" id="{5E9CC6ED-C122-4F38-9484-32CC3E829C80}"/>
              </a:ext>
            </a:extLst>
          </p:cNvPr>
          <p:cNvSpPr txBox="1">
            <a:spLocks noChangeArrowheads="1"/>
          </p:cNvSpPr>
          <p:nvPr/>
        </p:nvSpPr>
        <p:spPr bwMode="auto">
          <a:xfrm>
            <a:off x="4343400" y="5276851"/>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latin typeface="Comic Sans MS" panose="030F0702030302020204" pitchFamily="66" charset="0"/>
              </a:rPr>
              <a:t>+</a:t>
            </a:r>
          </a:p>
        </p:txBody>
      </p:sp>
      <p:sp>
        <p:nvSpPr>
          <p:cNvPr id="26" name="Text Box 4">
            <a:extLst>
              <a:ext uri="{FF2B5EF4-FFF2-40B4-BE49-F238E27FC236}">
                <a16:creationId xmlns:a16="http://schemas.microsoft.com/office/drawing/2014/main" id="{1B550632-EBCD-4374-BEC9-76F931641D3E}"/>
              </a:ext>
            </a:extLst>
          </p:cNvPr>
          <p:cNvSpPr txBox="1">
            <a:spLocks noChangeArrowheads="1"/>
          </p:cNvSpPr>
          <p:nvPr/>
        </p:nvSpPr>
        <p:spPr bwMode="auto">
          <a:xfrm>
            <a:off x="4724400" y="5276851"/>
            <a:ext cx="548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Plural N/ Uncountable N</a:t>
            </a:r>
            <a:endParaRPr lang="en-US" altLang="en-US" sz="36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dissolve">
                                      <p:cBhvr>
                                        <p:cTn id="59" dur="500"/>
                                        <p:tgtEl>
                                          <p:spTgt spid="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ssolve">
                                      <p:cBhvr>
                                        <p:cTn id="64" dur="500"/>
                                        <p:tgtEl>
                                          <p:spTgt spid="2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dissolve">
                                      <p:cBhvr>
                                        <p:cTn id="77" dur="500"/>
                                        <p:tgtEl>
                                          <p:spTgt spid="2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dissolve">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7" grpId="0"/>
      <p:bldP spid="18" grpId="0"/>
      <p:bldP spid="19" grpId="0"/>
      <p:bldP spid="20" grpId="0"/>
      <p:bldP spid="21" grpId="0"/>
      <p:bldP spid="24"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FD1EEB1-6502-4381-B2D6-9B3297E22D04}"/>
              </a:ext>
            </a:extLst>
          </p:cNvPr>
          <p:cNvSpPr txBox="1">
            <a:spLocks noChangeArrowheads="1"/>
          </p:cNvSpPr>
          <p:nvPr/>
        </p:nvSpPr>
        <p:spPr>
          <a:xfrm>
            <a:off x="1571626" y="17463"/>
            <a:ext cx="9129713" cy="6553200"/>
          </a:xfrm>
          <a:prstGeom prst="rect">
            <a:avLst/>
          </a:prstGeom>
        </p:spPr>
        <p:txBody>
          <a:bodyPr/>
          <a:lstStyle/>
          <a:p>
            <a:pPr algn="ctr" eaLnBrk="1" hangingPunct="1">
              <a:defRPr/>
            </a:pPr>
            <a:r>
              <a:rPr lang="vi-VN" sz="2600" b="1" dirty="0">
                <a:solidFill>
                  <a:srgbClr val="FF0000"/>
                </a:solidFill>
              </a:rPr>
              <a:t>COMPARATIVE ADJECTIVES</a:t>
            </a:r>
            <a:br>
              <a:rPr lang="vi-VN" sz="2600" b="1" dirty="0">
                <a:solidFill>
                  <a:srgbClr val="FF0000"/>
                </a:solidFill>
              </a:rPr>
            </a:br>
            <a:r>
              <a:rPr lang="vi-VN" sz="2600" b="1" dirty="0">
                <a:solidFill>
                  <a:srgbClr val="FF0000"/>
                </a:solidFill>
              </a:rPr>
              <a:t>TÍNH TỪ SO SÁNH HƠN</a:t>
            </a:r>
          </a:p>
          <a:p>
            <a:pPr eaLnBrk="1" hangingPunct="1">
              <a:defRPr/>
            </a:pPr>
            <a:r>
              <a:rPr lang="en-US" sz="2200" b="1" dirty="0"/>
              <a:t>I - </a:t>
            </a:r>
            <a:r>
              <a:rPr lang="en-US" sz="2200" b="1" dirty="0" err="1"/>
              <a:t>Tính</a:t>
            </a:r>
            <a:r>
              <a:rPr lang="en-US" sz="2200" b="1" dirty="0"/>
              <a:t> </a:t>
            </a:r>
            <a:r>
              <a:rPr lang="en-US" sz="2200" b="1" dirty="0" err="1"/>
              <a:t>từ</a:t>
            </a:r>
            <a:r>
              <a:rPr lang="en-US" sz="2200" b="1" dirty="0"/>
              <a:t> </a:t>
            </a:r>
            <a:r>
              <a:rPr lang="en-US" sz="2200" b="1" dirty="0" err="1"/>
              <a:t>ngắn</a:t>
            </a:r>
            <a:r>
              <a:rPr lang="en-US" sz="2200" b="1" dirty="0"/>
              <a:t> </a:t>
            </a:r>
            <a:r>
              <a:rPr lang="en-US" sz="2200" b="1" dirty="0" err="1"/>
              <a:t>và</a:t>
            </a:r>
            <a:r>
              <a:rPr lang="en-US" sz="2200" b="1" dirty="0"/>
              <a:t> </a:t>
            </a:r>
            <a:r>
              <a:rPr lang="en-US" sz="2200" b="1" dirty="0" err="1"/>
              <a:t>tính</a:t>
            </a:r>
            <a:r>
              <a:rPr lang="en-US" sz="2200" b="1" dirty="0"/>
              <a:t> </a:t>
            </a:r>
            <a:r>
              <a:rPr lang="en-US" sz="2200" b="1" dirty="0" err="1"/>
              <a:t>từ</a:t>
            </a:r>
            <a:r>
              <a:rPr lang="en-US" sz="2200" b="1" dirty="0"/>
              <a:t> </a:t>
            </a:r>
            <a:r>
              <a:rPr lang="en-US" sz="2200" b="1" dirty="0" err="1"/>
              <a:t>dài</a:t>
            </a:r>
            <a:r>
              <a:rPr lang="en-US" sz="2200" b="1" dirty="0"/>
              <a:t> </a:t>
            </a:r>
          </a:p>
          <a:p>
            <a:pPr eaLnBrk="1" hangingPunct="1">
              <a:defRPr/>
            </a:pPr>
            <a:r>
              <a:rPr lang="en-US" sz="2200" b="1" dirty="0"/>
              <a:t>1. </a:t>
            </a:r>
            <a:r>
              <a:rPr lang="vi-VN" sz="2200" b="1" dirty="0"/>
              <a:t>Tính từ ngắn</a:t>
            </a:r>
            <a:br>
              <a:rPr lang="vi-VN" sz="2200" b="1" dirty="0"/>
            </a:br>
            <a:r>
              <a:rPr lang="vi-VN" sz="2200" dirty="0"/>
              <a:t>- Tính từ có một âm tiết</a:t>
            </a:r>
            <a:br>
              <a:rPr lang="vi-VN" sz="2200" dirty="0"/>
            </a:br>
            <a:r>
              <a:rPr lang="en-US" sz="2200" dirty="0"/>
              <a:t>Ex</a:t>
            </a:r>
            <a:r>
              <a:rPr lang="vi-VN" sz="2200" dirty="0"/>
              <a:t>: </a:t>
            </a:r>
            <a:r>
              <a:rPr lang="vi-VN" sz="2200" i="1" dirty="0"/>
              <a:t>short, thin, big, smart</a:t>
            </a:r>
            <a:endParaRPr lang="vi-VN" sz="2200" dirty="0"/>
          </a:p>
          <a:p>
            <a:pPr marL="285750" indent="-285750">
              <a:buFontTx/>
              <a:buChar char="-"/>
              <a:defRPr/>
            </a:pPr>
            <a:r>
              <a:rPr lang="vi-VN" sz="2200" dirty="0"/>
              <a:t>Tính từ có hai âm tiết nhưng kết thúc bằng </a:t>
            </a:r>
            <a:r>
              <a:rPr lang="vi-VN" sz="2200" b="1" dirty="0"/>
              <a:t>–y, –le,–ow, –er, </a:t>
            </a:r>
            <a:r>
              <a:rPr lang="vi-VN" sz="2200" dirty="0"/>
              <a:t>và</a:t>
            </a:r>
            <a:r>
              <a:rPr lang="vi-VN" sz="2200" b="1" dirty="0"/>
              <a:t> –et</a:t>
            </a:r>
            <a:endParaRPr lang="en-US" sz="2200" dirty="0"/>
          </a:p>
          <a:p>
            <a:pPr eaLnBrk="1" hangingPunct="1">
              <a:defRPr/>
            </a:pPr>
            <a:r>
              <a:rPr lang="en-US" sz="2200" dirty="0"/>
              <a:t>Ex </a:t>
            </a:r>
            <a:r>
              <a:rPr lang="vi-VN" sz="2200" dirty="0"/>
              <a:t>: happ</a:t>
            </a:r>
            <a:r>
              <a:rPr lang="vi-VN" sz="2200" b="1" dirty="0"/>
              <a:t>y</a:t>
            </a:r>
            <a:r>
              <a:rPr lang="vi-VN" sz="2200" dirty="0"/>
              <a:t>, gent</a:t>
            </a:r>
            <a:r>
              <a:rPr lang="vi-VN" sz="2200" b="1" dirty="0"/>
              <a:t>le</a:t>
            </a:r>
            <a:r>
              <a:rPr lang="vi-VN" sz="2200" dirty="0"/>
              <a:t>, narr</a:t>
            </a:r>
            <a:r>
              <a:rPr lang="vi-VN" sz="2200" b="1" dirty="0"/>
              <a:t>ow</a:t>
            </a:r>
            <a:r>
              <a:rPr lang="vi-VN" sz="2200" dirty="0"/>
              <a:t>, clev</a:t>
            </a:r>
            <a:r>
              <a:rPr lang="vi-VN" sz="2200" b="1" dirty="0"/>
              <a:t>er</a:t>
            </a:r>
            <a:r>
              <a:rPr lang="vi-VN" sz="2200" dirty="0"/>
              <a:t>, qui</a:t>
            </a:r>
            <a:r>
              <a:rPr lang="vi-VN" sz="2200" b="1" dirty="0"/>
              <a:t>et</a:t>
            </a:r>
            <a:endParaRPr lang="en-US" sz="2200" b="1" dirty="0"/>
          </a:p>
          <a:p>
            <a:pPr eaLnBrk="1" hangingPunct="1">
              <a:defRPr/>
            </a:pPr>
            <a:r>
              <a:rPr lang="en-US" sz="2200" b="1" dirty="0"/>
              <a:t>2. T</a:t>
            </a:r>
            <a:r>
              <a:rPr lang="vi-VN" sz="2200" b="1" dirty="0"/>
              <a:t>ính từ dài</a:t>
            </a:r>
            <a:endParaRPr lang="vi-VN" sz="2200" dirty="0"/>
          </a:p>
          <a:p>
            <a:pPr eaLnBrk="1" hangingPunct="1">
              <a:defRPr/>
            </a:pPr>
            <a:r>
              <a:rPr lang="vi-VN" sz="2200" dirty="0"/>
              <a:t>- Các tính từ hai âm tiết không kết thúc bằng những đuôi nêu trong phần tính từ ngắn</a:t>
            </a:r>
            <a:br>
              <a:rPr lang="vi-VN" sz="2200" dirty="0"/>
            </a:br>
            <a:r>
              <a:rPr lang="en-US" sz="2200" dirty="0"/>
              <a:t>Ex:</a:t>
            </a:r>
            <a:r>
              <a:rPr lang="vi-VN" sz="2200" dirty="0"/>
              <a:t> </a:t>
            </a:r>
            <a:r>
              <a:rPr lang="vi-VN" sz="2200" i="1" dirty="0"/>
              <a:t>perfect, childish, nervous</a:t>
            </a:r>
            <a:endParaRPr lang="vi-VN" sz="2200" dirty="0"/>
          </a:p>
          <a:p>
            <a:pPr eaLnBrk="1" hangingPunct="1">
              <a:defRPr/>
            </a:pPr>
            <a:r>
              <a:rPr lang="vi-VN" sz="2200" dirty="0"/>
              <a:t>- Các tính từ có từ ba âm tiết trở lên</a:t>
            </a:r>
            <a:br>
              <a:rPr lang="vi-VN" sz="2200" dirty="0"/>
            </a:br>
            <a:r>
              <a:rPr lang="en-US" sz="2200" dirty="0"/>
              <a:t>Ex</a:t>
            </a:r>
            <a:r>
              <a:rPr lang="vi-VN" sz="2200" dirty="0"/>
              <a:t>: </a:t>
            </a:r>
            <a:r>
              <a:rPr lang="vi-VN" sz="2200" i="1" dirty="0"/>
              <a:t>beautiful </a:t>
            </a:r>
            <a:r>
              <a:rPr lang="vi-VN" sz="2200" dirty="0"/>
              <a:t>(ba âm tiết), </a:t>
            </a:r>
            <a:r>
              <a:rPr lang="vi-VN" sz="2200" i="1" dirty="0"/>
              <a:t>intelligent</a:t>
            </a:r>
            <a:r>
              <a:rPr lang="vi-VN" sz="2200" dirty="0"/>
              <a:t> (bốn âm tiết), </a:t>
            </a:r>
            <a:r>
              <a:rPr lang="vi-VN" sz="2200" i="1" dirty="0"/>
              <a:t>satisfactory</a:t>
            </a:r>
            <a:r>
              <a:rPr lang="vi-VN" sz="2200" dirty="0"/>
              <a:t> (năm âm tiết)</a:t>
            </a:r>
            <a:br>
              <a:rPr lang="vi-VN" sz="2200" dirty="0"/>
            </a:br>
            <a:br>
              <a:rPr lang="vi-VN" dirty="0"/>
            </a:br>
            <a:endParaRPr lang="en-US" sz="4400" b="1" kern="0" dirty="0">
              <a:latin typeface="Comic Sans MS" pitchFamily="66" charset="0"/>
              <a:ea typeface="+mj-ea"/>
              <a:cs typeface="+mj-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8C5FCC8-3611-48E0-BFB4-67876C8BE1F1}"/>
              </a:ext>
            </a:extLst>
          </p:cNvPr>
          <p:cNvSpPr txBox="1">
            <a:spLocks noChangeArrowheads="1"/>
          </p:cNvSpPr>
          <p:nvPr/>
        </p:nvSpPr>
        <p:spPr>
          <a:xfrm>
            <a:off x="1539876" y="228600"/>
            <a:ext cx="9128125" cy="6553200"/>
          </a:xfrm>
          <a:prstGeom prst="rect">
            <a:avLst/>
          </a:prstGeom>
        </p:spPr>
        <p:txBody>
          <a:bodyPr/>
          <a:lstStyle/>
          <a:p>
            <a:pPr eaLnBrk="1" hangingPunct="1">
              <a:defRPr/>
            </a:pPr>
            <a:r>
              <a:rPr lang="en-US" sz="2200" b="1" dirty="0"/>
              <a:t>II - </a:t>
            </a:r>
            <a:r>
              <a:rPr lang="vi-VN" sz="2200" b="1" dirty="0"/>
              <a:t>So sánh hơn của tính từ ngắn: </a:t>
            </a:r>
            <a:r>
              <a:rPr lang="vi-VN" sz="2200" b="1" dirty="0">
                <a:solidFill>
                  <a:srgbClr val="FF0000"/>
                </a:solidFill>
              </a:rPr>
              <a:t>adj + -er + (t</a:t>
            </a:r>
            <a:r>
              <a:rPr lang="en-US" sz="2200" b="1" dirty="0" err="1">
                <a:solidFill>
                  <a:srgbClr val="FF0000"/>
                </a:solidFill>
              </a:rPr>
              <a:t>han</a:t>
            </a:r>
            <a:r>
              <a:rPr lang="en-US" sz="2200" b="1" dirty="0">
                <a:solidFill>
                  <a:srgbClr val="FF0000"/>
                </a:solidFill>
              </a:rPr>
              <a:t>)</a:t>
            </a:r>
          </a:p>
          <a:p>
            <a:pPr eaLnBrk="1" hangingPunct="1">
              <a:defRPr/>
            </a:pPr>
            <a:r>
              <a:rPr lang="en-US" sz="2200" dirty="0"/>
              <a:t>Ex</a:t>
            </a:r>
            <a:r>
              <a:rPr lang="vi-VN" sz="2200" dirty="0"/>
              <a:t>: Bikes are slower than cars.  </a:t>
            </a:r>
            <a:endParaRPr lang="en-US" sz="2200" dirty="0"/>
          </a:p>
          <a:p>
            <a:pPr eaLnBrk="1" hangingPunct="1">
              <a:defRPr/>
            </a:pPr>
            <a:r>
              <a:rPr lang="en-US" sz="2200" b="1" dirty="0"/>
              <a:t>*</a:t>
            </a:r>
            <a:r>
              <a:rPr lang="vi-VN" sz="2200" b="1" dirty="0"/>
              <a:t>Quy tắc thêm –er vào sau tính từ ngắn trong so sánh hơn</a:t>
            </a:r>
            <a:br>
              <a:rPr lang="vi-VN" sz="2200" dirty="0"/>
            </a:br>
            <a:r>
              <a:rPr lang="vi-VN" sz="2200" dirty="0"/>
              <a:t>- Phần lớn các tính từ ngắn: thêm –er (</a:t>
            </a:r>
            <a:r>
              <a:rPr lang="vi-VN" sz="2200" i="1" dirty="0"/>
              <a:t>fast – faster</a:t>
            </a:r>
            <a:r>
              <a:rPr lang="vi-VN" sz="2200" dirty="0"/>
              <a:t>)</a:t>
            </a:r>
            <a:br>
              <a:rPr lang="vi-VN" sz="2200" dirty="0"/>
            </a:br>
            <a:r>
              <a:rPr lang="vi-VN" sz="2200" dirty="0"/>
              <a:t>- Tính từ kết thúc bằng –y: bỏ –y, và thêm –ier (</a:t>
            </a:r>
            <a:r>
              <a:rPr lang="vi-VN" sz="2200" i="1" dirty="0"/>
              <a:t>happy – happier</a:t>
            </a:r>
            <a:r>
              <a:rPr lang="vi-VN" sz="2200" dirty="0"/>
              <a:t>)</a:t>
            </a:r>
            <a:br>
              <a:rPr lang="vi-VN" sz="2200" dirty="0"/>
            </a:br>
            <a:r>
              <a:rPr lang="vi-VN" sz="2200" dirty="0"/>
              <a:t>- Tính từ kết thúc bằng –e: thêm –r (</a:t>
            </a:r>
            <a:r>
              <a:rPr lang="vi-VN" sz="2200" i="1" dirty="0"/>
              <a:t>simple – simpler</a:t>
            </a:r>
            <a:r>
              <a:rPr lang="vi-VN" sz="2200" dirty="0"/>
              <a:t>)</a:t>
            </a:r>
            <a:br>
              <a:rPr lang="vi-VN" sz="2200" dirty="0"/>
            </a:br>
            <a:r>
              <a:rPr lang="vi-VN" sz="2200" dirty="0"/>
              <a:t>- Tính từ kết thúc bằng một nguyên âm và một phụ âm: gấp đôi phụ âm cuối rồi sau đó mới thêm –er (</a:t>
            </a:r>
            <a:r>
              <a:rPr lang="vi-VN" sz="2200" i="1" dirty="0"/>
              <a:t>thin – thinner</a:t>
            </a:r>
            <a:r>
              <a:rPr lang="vi-VN" sz="2200" dirty="0"/>
              <a:t>)</a:t>
            </a:r>
            <a:endParaRPr lang="en-US" sz="2200" dirty="0"/>
          </a:p>
          <a:p>
            <a:pPr eaLnBrk="1" hangingPunct="1">
              <a:defRPr/>
            </a:pPr>
            <a:r>
              <a:rPr lang="en-US" sz="2200" b="1" dirty="0"/>
              <a:t>III - </a:t>
            </a:r>
            <a:r>
              <a:rPr lang="vi-VN" sz="2200" b="1" dirty="0"/>
              <a:t>So sánh hơn của tính từ dài: more + adj + (than)</a:t>
            </a:r>
            <a:endParaRPr lang="vi-VN" sz="2200" dirty="0"/>
          </a:p>
          <a:p>
            <a:pPr eaLnBrk="1" hangingPunct="1">
              <a:defRPr/>
            </a:pPr>
            <a:r>
              <a:rPr lang="en-US" sz="2200" dirty="0"/>
              <a:t>Ex</a:t>
            </a:r>
            <a:r>
              <a:rPr lang="vi-VN" sz="2200" dirty="0"/>
              <a:t>: </a:t>
            </a:r>
            <a:br>
              <a:rPr lang="vi-VN" sz="2200" dirty="0"/>
            </a:br>
            <a:r>
              <a:rPr lang="vi-VN" sz="2200" dirty="0"/>
              <a:t>- A lion is more dangerous than an elephant. </a:t>
            </a:r>
            <a:br>
              <a:rPr lang="vi-VN" sz="2200" dirty="0"/>
            </a:br>
            <a:r>
              <a:rPr lang="vi-VN" sz="2200" dirty="0"/>
              <a:t>- Th</a:t>
            </a:r>
            <a:r>
              <a:rPr lang="en-US" sz="2200" dirty="0"/>
              <a:t>is</a:t>
            </a:r>
            <a:r>
              <a:rPr lang="vi-VN" sz="2200" dirty="0"/>
              <a:t> </a:t>
            </a:r>
            <a:r>
              <a:rPr lang="en-US" sz="2200" dirty="0"/>
              <a:t>doll </a:t>
            </a:r>
            <a:r>
              <a:rPr lang="vi-VN" sz="2200" dirty="0"/>
              <a:t>is more expensive </a:t>
            </a:r>
            <a:r>
              <a:rPr lang="en-US" sz="2200" dirty="0"/>
              <a:t>than that doll</a:t>
            </a:r>
            <a:r>
              <a:rPr lang="vi-VN" sz="2200" dirty="0"/>
              <a:t>.</a:t>
            </a:r>
            <a:endParaRPr lang="en-US" sz="2200" dirty="0"/>
          </a:p>
          <a:p>
            <a:pPr eaLnBrk="1" hangingPunct="1">
              <a:defRPr/>
            </a:pPr>
            <a:r>
              <a:rPr lang="en-US" sz="2400" b="1" dirty="0"/>
              <a:t>* </a:t>
            </a:r>
            <a:r>
              <a:rPr lang="en-US" sz="2400" b="1" dirty="0" err="1"/>
              <a:t>Một</a:t>
            </a:r>
            <a:r>
              <a:rPr lang="en-US" sz="2400" b="1" dirty="0"/>
              <a:t> </a:t>
            </a:r>
            <a:r>
              <a:rPr lang="en-US" sz="2400" b="1" dirty="0" err="1"/>
              <a:t>số</a:t>
            </a:r>
            <a:r>
              <a:rPr lang="en-US" sz="2400" b="1" dirty="0"/>
              <a:t> </a:t>
            </a:r>
            <a:r>
              <a:rPr lang="en-US" sz="2400" b="1" dirty="0" err="1"/>
              <a:t>tính</a:t>
            </a:r>
            <a:r>
              <a:rPr lang="en-US" sz="2400" b="1" dirty="0"/>
              <a:t> </a:t>
            </a:r>
            <a:r>
              <a:rPr lang="en-US" sz="2400" b="1" dirty="0" err="1"/>
              <a:t>từ</a:t>
            </a:r>
            <a:r>
              <a:rPr lang="en-US" sz="2400" b="1" dirty="0"/>
              <a:t> </a:t>
            </a:r>
            <a:r>
              <a:rPr lang="en-US" sz="2400" b="1" dirty="0" err="1"/>
              <a:t>đặc</a:t>
            </a:r>
            <a:r>
              <a:rPr lang="en-US" sz="2400" b="1" dirty="0"/>
              <a:t> </a:t>
            </a:r>
            <a:r>
              <a:rPr lang="en-US" sz="2400" b="1" dirty="0" err="1"/>
              <a:t>biệt</a:t>
            </a:r>
            <a:endParaRPr lang="en-US" sz="2400" dirty="0"/>
          </a:p>
          <a:p>
            <a:pPr algn="ctr" eaLnBrk="1" hangingPunct="1">
              <a:defRPr/>
            </a:pPr>
            <a:r>
              <a:rPr lang="en-US" sz="2400" b="1" i="1" dirty="0"/>
              <a:t>good - better</a:t>
            </a:r>
            <a:br>
              <a:rPr lang="en-US" sz="2400" b="1" i="1" dirty="0"/>
            </a:br>
            <a:r>
              <a:rPr lang="en-US" sz="2400" b="1" i="1" dirty="0"/>
              <a:t>bad - worse</a:t>
            </a:r>
            <a:br>
              <a:rPr lang="en-US" sz="2400" b="1" i="1" dirty="0"/>
            </a:br>
            <a:r>
              <a:rPr lang="en-US" sz="2400" b="1" i="1" dirty="0"/>
              <a:t>many, much - more</a:t>
            </a:r>
            <a:br>
              <a:rPr lang="en-US" sz="2400" b="1" i="1" dirty="0"/>
            </a:br>
            <a:r>
              <a:rPr lang="en-US" sz="2400" b="1" i="1" dirty="0"/>
              <a:t>little - less</a:t>
            </a:r>
            <a:br>
              <a:rPr lang="en-US" sz="2400" b="1" i="1" dirty="0"/>
            </a:br>
            <a:r>
              <a:rPr lang="en-US" sz="2400" b="1" i="1" dirty="0"/>
              <a:t>far - farther, further</a:t>
            </a:r>
            <a:endParaRPr lang="en-US" sz="2200" b="1" kern="0" dirty="0">
              <a:latin typeface="Comic Sans MS" pitchFamily="66" charset="0"/>
              <a:ea typeface="+mj-ea"/>
              <a:cs typeface="+mj-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82F293ED-FAA0-48AA-B340-22B434DD50B5}"/>
              </a:ext>
            </a:extLst>
          </p:cNvPr>
          <p:cNvSpPr>
            <a:spLocks noGrp="1" noChangeArrowheads="1"/>
          </p:cNvSpPr>
          <p:nvPr>
            <p:ph idx="1"/>
          </p:nvPr>
        </p:nvSpPr>
        <p:spPr>
          <a:xfrm>
            <a:off x="1524000" y="456425"/>
            <a:ext cx="9144000" cy="5327612"/>
          </a:xfrm>
        </p:spPr>
        <p:txBody>
          <a:bodyPr anchor="ctr">
            <a:spAutoFit/>
          </a:bodyPr>
          <a:lstStyle/>
          <a:p>
            <a:pPr marL="0" indent="0" algn="ctr">
              <a:spcBef>
                <a:spcPct val="0"/>
              </a:spcBef>
              <a:buNone/>
              <a:defRPr/>
            </a:pPr>
            <a:r>
              <a:rPr lang="en-US" sz="3600" b="1" kern="0" dirty="0">
                <a:solidFill>
                  <a:srgbClr val="FF0000"/>
                </a:solidFill>
                <a:latin typeface="Comic Sans MS" pitchFamily="66" charset="0"/>
                <a:sym typeface="Wingdings 2"/>
              </a:rPr>
              <a:t> </a:t>
            </a:r>
            <a:r>
              <a:rPr lang="en-US" altLang="en-US" sz="3600" dirty="0">
                <a:solidFill>
                  <a:srgbClr val="FF0000"/>
                </a:solidFill>
                <a:latin typeface="Times New Roman" pitchFamily="18" charset="0"/>
                <a:cs typeface="Times New Roman" pitchFamily="18" charset="0"/>
              </a:rPr>
              <a:t>Answer True/False sentences: </a:t>
            </a:r>
            <a:endParaRPr lang="en-US" altLang="en-US" dirty="0">
              <a:solidFill>
                <a:srgbClr val="FF0000"/>
              </a:solidFill>
            </a:endParaRPr>
          </a:p>
          <a:p>
            <a:pPr marL="0" indent="0" algn="just">
              <a:spcBef>
                <a:spcPct val="0"/>
              </a:spcBef>
              <a:buNone/>
              <a:defRPr/>
            </a:pPr>
            <a:r>
              <a:rPr lang="en-US" altLang="en-US" sz="3600"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a. </a:t>
            </a:r>
            <a:r>
              <a:rPr lang="en-US" altLang="en-US" sz="3400" b="1" i="1" dirty="0" err="1">
                <a:latin typeface="Times New Roman" pitchFamily="18" charset="0"/>
                <a:cs typeface="Times New Roman" pitchFamily="18" charset="0"/>
              </a:rPr>
              <a:t>Hoa</a:t>
            </a:r>
            <a:r>
              <a:rPr lang="en-US" altLang="en-US" sz="3400" b="1" i="1" dirty="0" err="1">
                <a:cs typeface="Times New Roman" pitchFamily="18" charset="0"/>
              </a:rPr>
              <a:t>’</a:t>
            </a:r>
            <a:r>
              <a:rPr lang="en-US" altLang="en-US" sz="3400" b="1" i="1" dirty="0" err="1">
                <a:latin typeface="Times New Roman" pitchFamily="18" charset="0"/>
                <a:cs typeface="Times New Roman" pitchFamily="18" charset="0"/>
              </a:rPr>
              <a:t>s</a:t>
            </a:r>
            <a:r>
              <a:rPr lang="en-US" altLang="en-US" sz="3400" b="1" i="1" dirty="0">
                <a:latin typeface="Times New Roman" pitchFamily="18" charset="0"/>
                <a:cs typeface="Times New Roman" pitchFamily="18" charset="0"/>
              </a:rPr>
              <a:t> parents live in Ha </a:t>
            </a:r>
            <a:r>
              <a:rPr lang="en-US" altLang="en-US" sz="3400" b="1" i="1" dirty="0" err="1">
                <a:latin typeface="Times New Roman" pitchFamily="18" charset="0"/>
                <a:cs typeface="Times New Roman" pitchFamily="18" charset="0"/>
              </a:rPr>
              <a:t>Noi</a:t>
            </a:r>
            <a:r>
              <a:rPr lang="en-US" altLang="en-US" sz="3400" b="1" i="1" dirty="0">
                <a:latin typeface="Times New Roman" pitchFamily="18" charset="0"/>
                <a:cs typeface="Times New Roman" pitchFamily="18" charset="0"/>
              </a:rPr>
              <a:t>.</a:t>
            </a:r>
            <a:endParaRPr lang="en-US" altLang="en-US" sz="3400" b="1" dirty="0"/>
          </a:p>
          <a:p>
            <a:pPr marL="0" indent="0" algn="just">
              <a:spcBef>
                <a:spcPct val="0"/>
              </a:spcBef>
              <a:buNone/>
              <a:defRPr/>
            </a:pPr>
            <a:r>
              <a:rPr lang="en-US" altLang="en-US" sz="3400" b="1" i="1"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b. She has more friends in Ha </a:t>
            </a:r>
            <a:r>
              <a:rPr lang="en-US" altLang="en-US" sz="3400" b="1" i="1" dirty="0" err="1">
                <a:latin typeface="Times New Roman" pitchFamily="18" charset="0"/>
                <a:cs typeface="Times New Roman" pitchFamily="18" charset="0"/>
              </a:rPr>
              <a:t>Noi</a:t>
            </a:r>
            <a:r>
              <a:rPr lang="en-US" altLang="en-US" sz="3400" b="1" i="1" dirty="0">
                <a:latin typeface="Times New Roman" pitchFamily="18" charset="0"/>
                <a:cs typeface="Times New Roman" pitchFamily="18" charset="0"/>
              </a:rPr>
              <a:t> than in Hue.</a:t>
            </a:r>
            <a:endParaRPr lang="en-US" altLang="en-US" sz="3400" b="1" dirty="0"/>
          </a:p>
          <a:p>
            <a:pPr marL="0" indent="0" algn="just">
              <a:spcBef>
                <a:spcPct val="0"/>
              </a:spcBef>
              <a:buNone/>
              <a:defRPr/>
            </a:pPr>
            <a:r>
              <a:rPr lang="en-US" altLang="en-US" sz="3400" b="1" i="1"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c. There are a lot of students in her old school</a:t>
            </a:r>
            <a:r>
              <a:rPr lang="en-US" altLang="en-US" sz="3400" b="1" dirty="0">
                <a:latin typeface="Times New Roman" pitchFamily="18" charset="0"/>
                <a:cs typeface="Times New Roman" pitchFamily="18" charset="0"/>
              </a:rPr>
              <a:t>.</a:t>
            </a:r>
            <a:endParaRPr lang="en-US" altLang="en-US" sz="3400" b="1" dirty="0"/>
          </a:p>
          <a:p>
            <a:pPr marL="0" indent="0" algn="just">
              <a:spcBef>
                <a:spcPct val="0"/>
              </a:spcBef>
              <a:buNone/>
              <a:defRPr/>
            </a:pPr>
            <a:r>
              <a:rPr lang="en-US" altLang="en-US" sz="3400" b="1"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d. She misses her friends in Hue</a:t>
            </a:r>
            <a:r>
              <a:rPr lang="en-US" altLang="en-US" sz="3400" b="1" dirty="0">
                <a:latin typeface="Times New Roman" pitchFamily="18" charset="0"/>
                <a:cs typeface="Times New Roman" pitchFamily="18" charset="0"/>
              </a:rPr>
              <a:t>.</a:t>
            </a:r>
            <a:endParaRPr lang="en-US" altLang="en-US" sz="3400" b="1" dirty="0"/>
          </a:p>
          <a:p>
            <a:pPr marL="0" indent="0" algn="just">
              <a:spcBef>
                <a:spcPct val="0"/>
              </a:spcBef>
              <a:buNone/>
              <a:defRPr/>
            </a:pPr>
            <a:r>
              <a:rPr lang="en-US" altLang="en-US" sz="3400" b="1"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e.. </a:t>
            </a:r>
            <a:r>
              <a:rPr lang="en-US" altLang="en-US" sz="3400" b="1" i="1" dirty="0" err="1">
                <a:latin typeface="Times New Roman" pitchFamily="18" charset="0"/>
                <a:cs typeface="Times New Roman" pitchFamily="18" charset="0"/>
              </a:rPr>
              <a:t>Hoa</a:t>
            </a:r>
            <a:r>
              <a:rPr lang="en-US" altLang="en-US" sz="3400" b="1" i="1" dirty="0">
                <a:latin typeface="Times New Roman" pitchFamily="18" charset="0"/>
                <a:cs typeface="Times New Roman" pitchFamily="18" charset="0"/>
              </a:rPr>
              <a:t> is not happy in Ha </a:t>
            </a:r>
            <a:r>
              <a:rPr lang="en-US" altLang="en-US" sz="3400" b="1" i="1" dirty="0" err="1">
                <a:latin typeface="Times New Roman" pitchFamily="18" charset="0"/>
                <a:cs typeface="Times New Roman" pitchFamily="18" charset="0"/>
              </a:rPr>
              <a:t>Noi</a:t>
            </a:r>
            <a:r>
              <a:rPr lang="en-US" altLang="en-US" sz="3400" b="1" i="1" dirty="0">
                <a:latin typeface="Times New Roman" pitchFamily="18" charset="0"/>
                <a:cs typeface="Times New Roman" pitchFamily="18" charset="0"/>
              </a:rPr>
              <a:t>.</a:t>
            </a:r>
            <a:endParaRPr lang="en-US" altLang="en-US" sz="3400" b="1" dirty="0"/>
          </a:p>
        </p:txBody>
      </p:sp>
      <p:pic>
        <p:nvPicPr>
          <p:cNvPr id="11267" name="Picture 2" descr="C:\Users\pc\Documents\FLASH CARD\bee.png">
            <a:hlinkClick r:id="rId2" action="ppaction://hlinksldjump"/>
            <a:extLst>
              <a:ext uri="{FF2B5EF4-FFF2-40B4-BE49-F238E27FC236}">
                <a16:creationId xmlns:a16="http://schemas.microsoft.com/office/drawing/2014/main" id="{80FBED1F-C0B9-49DF-94EA-E9A136B84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950" y="5775326"/>
            <a:ext cx="781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21A62FE7-8587-4985-AF0A-79C77FDACDB5}"/>
              </a:ext>
            </a:extLst>
          </p:cNvPr>
          <p:cNvSpPr>
            <a:spLocks noGrp="1" noChangeArrowheads="1"/>
          </p:cNvSpPr>
          <p:nvPr>
            <p:ph idx="1"/>
          </p:nvPr>
        </p:nvSpPr>
        <p:spPr>
          <a:xfrm>
            <a:off x="1524000" y="456425"/>
            <a:ext cx="9144000" cy="5327612"/>
          </a:xfrm>
        </p:spPr>
        <p:txBody>
          <a:bodyPr anchor="ctr">
            <a:spAutoFit/>
          </a:bodyPr>
          <a:lstStyle/>
          <a:p>
            <a:pPr marL="0" indent="0" algn="ctr">
              <a:spcBef>
                <a:spcPct val="0"/>
              </a:spcBef>
              <a:buNone/>
              <a:defRPr/>
            </a:pPr>
            <a:r>
              <a:rPr lang="en-US" sz="3600" b="1" kern="0" dirty="0">
                <a:solidFill>
                  <a:srgbClr val="FF0000"/>
                </a:solidFill>
                <a:latin typeface="Comic Sans MS" pitchFamily="66" charset="0"/>
                <a:sym typeface="Wingdings 2"/>
              </a:rPr>
              <a:t> </a:t>
            </a:r>
            <a:r>
              <a:rPr lang="en-US" altLang="en-US" sz="3600" dirty="0">
                <a:solidFill>
                  <a:srgbClr val="FF0000"/>
                </a:solidFill>
                <a:latin typeface="Times New Roman" pitchFamily="18" charset="0"/>
                <a:cs typeface="Times New Roman" pitchFamily="18" charset="0"/>
              </a:rPr>
              <a:t>Answer True/False sentences: </a:t>
            </a:r>
            <a:endParaRPr lang="en-US" altLang="en-US" dirty="0">
              <a:solidFill>
                <a:srgbClr val="FF0000"/>
              </a:solidFill>
            </a:endParaRPr>
          </a:p>
          <a:p>
            <a:pPr marL="0" indent="0" algn="just">
              <a:spcBef>
                <a:spcPct val="0"/>
              </a:spcBef>
              <a:buNone/>
              <a:defRPr/>
            </a:pPr>
            <a:r>
              <a:rPr lang="en-US" altLang="en-US" sz="3600"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a. </a:t>
            </a:r>
            <a:r>
              <a:rPr lang="en-US" altLang="en-US" sz="3400" b="1" i="1" dirty="0" err="1">
                <a:latin typeface="Times New Roman" pitchFamily="18" charset="0"/>
                <a:cs typeface="Times New Roman" pitchFamily="18" charset="0"/>
              </a:rPr>
              <a:t>Hoa</a:t>
            </a:r>
            <a:r>
              <a:rPr lang="en-US" altLang="en-US" sz="3400" b="1" i="1" dirty="0" err="1">
                <a:cs typeface="Times New Roman" pitchFamily="18" charset="0"/>
              </a:rPr>
              <a:t>’</a:t>
            </a:r>
            <a:r>
              <a:rPr lang="en-US" altLang="en-US" sz="3400" b="1" i="1" dirty="0" err="1">
                <a:latin typeface="Times New Roman" pitchFamily="18" charset="0"/>
                <a:cs typeface="Times New Roman" pitchFamily="18" charset="0"/>
              </a:rPr>
              <a:t>s</a:t>
            </a:r>
            <a:r>
              <a:rPr lang="en-US" altLang="en-US" sz="3400" b="1" i="1" dirty="0">
                <a:latin typeface="Times New Roman" pitchFamily="18" charset="0"/>
                <a:cs typeface="Times New Roman" pitchFamily="18" charset="0"/>
              </a:rPr>
              <a:t> parents live in Ha </a:t>
            </a:r>
            <a:r>
              <a:rPr lang="en-US" altLang="en-US" sz="3400" b="1" i="1" dirty="0" err="1">
                <a:latin typeface="Times New Roman" pitchFamily="18" charset="0"/>
                <a:cs typeface="Times New Roman" pitchFamily="18" charset="0"/>
              </a:rPr>
              <a:t>Noi</a:t>
            </a:r>
            <a:r>
              <a:rPr lang="en-US" altLang="en-US" sz="3400" b="1" i="1" dirty="0">
                <a:latin typeface="Times New Roman" pitchFamily="18" charset="0"/>
                <a:cs typeface="Times New Roman" pitchFamily="18" charset="0"/>
              </a:rPr>
              <a:t>.</a:t>
            </a:r>
            <a:endParaRPr lang="en-US" altLang="en-US" sz="3400" b="1" dirty="0"/>
          </a:p>
          <a:p>
            <a:pPr marL="0" indent="0" algn="just">
              <a:spcBef>
                <a:spcPct val="0"/>
              </a:spcBef>
              <a:buNone/>
              <a:defRPr/>
            </a:pPr>
            <a:r>
              <a:rPr lang="en-US" altLang="en-US" sz="3400" b="1" i="1"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b. She has more friends in Ha </a:t>
            </a:r>
            <a:r>
              <a:rPr lang="en-US" altLang="en-US" sz="3400" b="1" i="1" dirty="0" err="1">
                <a:latin typeface="Times New Roman" pitchFamily="18" charset="0"/>
                <a:cs typeface="Times New Roman" pitchFamily="18" charset="0"/>
              </a:rPr>
              <a:t>Noi</a:t>
            </a:r>
            <a:r>
              <a:rPr lang="en-US" altLang="en-US" sz="3400" b="1" i="1" dirty="0">
                <a:latin typeface="Times New Roman" pitchFamily="18" charset="0"/>
                <a:cs typeface="Times New Roman" pitchFamily="18" charset="0"/>
              </a:rPr>
              <a:t> than in Hue.</a:t>
            </a:r>
            <a:endParaRPr lang="en-US" altLang="en-US" sz="3400" b="1" dirty="0"/>
          </a:p>
          <a:p>
            <a:pPr marL="0" indent="0" algn="just">
              <a:spcBef>
                <a:spcPct val="0"/>
              </a:spcBef>
              <a:buNone/>
              <a:defRPr/>
            </a:pPr>
            <a:r>
              <a:rPr lang="en-US" altLang="en-US" sz="3400" b="1" i="1"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c. There are a lot of students in her old school</a:t>
            </a:r>
            <a:r>
              <a:rPr lang="en-US" altLang="en-US" sz="3400" b="1" dirty="0">
                <a:latin typeface="Times New Roman" pitchFamily="18" charset="0"/>
                <a:cs typeface="Times New Roman" pitchFamily="18" charset="0"/>
              </a:rPr>
              <a:t>.</a:t>
            </a:r>
            <a:endParaRPr lang="en-US" altLang="en-US" sz="3400" b="1" dirty="0"/>
          </a:p>
          <a:p>
            <a:pPr marL="0" indent="0" algn="just">
              <a:spcBef>
                <a:spcPct val="0"/>
              </a:spcBef>
              <a:buNone/>
              <a:defRPr/>
            </a:pPr>
            <a:r>
              <a:rPr lang="en-US" altLang="en-US" sz="3400" b="1"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d. She misses her friends in Hue</a:t>
            </a:r>
            <a:r>
              <a:rPr lang="en-US" altLang="en-US" sz="3400" b="1" dirty="0">
                <a:latin typeface="Times New Roman" pitchFamily="18" charset="0"/>
                <a:cs typeface="Times New Roman" pitchFamily="18" charset="0"/>
              </a:rPr>
              <a:t>.</a:t>
            </a:r>
            <a:endParaRPr lang="en-US" altLang="en-US" sz="3400" b="1" dirty="0"/>
          </a:p>
          <a:p>
            <a:pPr marL="0" indent="0" algn="just">
              <a:spcBef>
                <a:spcPct val="0"/>
              </a:spcBef>
              <a:buNone/>
              <a:defRPr/>
            </a:pPr>
            <a:r>
              <a:rPr lang="en-US" altLang="en-US" sz="3400" b="1" dirty="0">
                <a:latin typeface="Times New Roman" pitchFamily="18" charset="0"/>
                <a:cs typeface="Times New Roman" pitchFamily="18" charset="0"/>
              </a:rPr>
              <a:t> </a:t>
            </a:r>
          </a:p>
          <a:p>
            <a:pPr marL="0" indent="0" algn="just">
              <a:spcBef>
                <a:spcPct val="0"/>
              </a:spcBef>
              <a:buNone/>
              <a:defRPr/>
            </a:pPr>
            <a:r>
              <a:rPr lang="en-US" altLang="en-US" sz="3400" b="1" i="1" dirty="0">
                <a:latin typeface="Times New Roman" pitchFamily="18" charset="0"/>
                <a:cs typeface="Times New Roman" pitchFamily="18" charset="0"/>
              </a:rPr>
              <a:t>e.. </a:t>
            </a:r>
            <a:r>
              <a:rPr lang="en-US" altLang="en-US" sz="3400" b="1" i="1" dirty="0" err="1">
                <a:latin typeface="Times New Roman" pitchFamily="18" charset="0"/>
                <a:cs typeface="Times New Roman" pitchFamily="18" charset="0"/>
              </a:rPr>
              <a:t>Hoa</a:t>
            </a:r>
            <a:r>
              <a:rPr lang="en-US" altLang="en-US" sz="3400" b="1" i="1" dirty="0">
                <a:latin typeface="Times New Roman" pitchFamily="18" charset="0"/>
                <a:cs typeface="Times New Roman" pitchFamily="18" charset="0"/>
              </a:rPr>
              <a:t> is not happy in Ha </a:t>
            </a:r>
            <a:r>
              <a:rPr lang="en-US" altLang="en-US" sz="3400" b="1" i="1" dirty="0" err="1">
                <a:latin typeface="Times New Roman" pitchFamily="18" charset="0"/>
                <a:cs typeface="Times New Roman" pitchFamily="18" charset="0"/>
              </a:rPr>
              <a:t>Noi</a:t>
            </a:r>
            <a:r>
              <a:rPr lang="en-US" altLang="en-US" sz="3400" b="1" i="1" dirty="0">
                <a:latin typeface="Times New Roman" pitchFamily="18" charset="0"/>
                <a:cs typeface="Times New Roman" pitchFamily="18" charset="0"/>
              </a:rPr>
              <a:t>.</a:t>
            </a:r>
            <a:endParaRPr lang="en-US" altLang="en-US" sz="3400" b="1" dirty="0"/>
          </a:p>
        </p:txBody>
      </p:sp>
      <p:pic>
        <p:nvPicPr>
          <p:cNvPr id="12291" name="Picture 2" descr="C:\Users\pc\Documents\FLASH CARD\bee.png">
            <a:hlinkClick r:id="rId2" action="ppaction://hlinksldjump"/>
            <a:extLst>
              <a:ext uri="{FF2B5EF4-FFF2-40B4-BE49-F238E27FC236}">
                <a16:creationId xmlns:a16="http://schemas.microsoft.com/office/drawing/2014/main" id="{C6A7D892-EFDC-42C7-9B8D-D1A3006D6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950" y="5775326"/>
            <a:ext cx="781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
            <a:extLst>
              <a:ext uri="{FF2B5EF4-FFF2-40B4-BE49-F238E27FC236}">
                <a16:creationId xmlns:a16="http://schemas.microsoft.com/office/drawing/2014/main" id="{EE9D3984-F4D8-486E-AA67-05216D2C14E6}"/>
              </a:ext>
            </a:extLst>
          </p:cNvPr>
          <p:cNvSpPr>
            <a:spLocks noChangeArrowheads="1"/>
          </p:cNvSpPr>
          <p:nvPr/>
        </p:nvSpPr>
        <p:spPr bwMode="auto">
          <a:xfrm>
            <a:off x="7467600" y="1371600"/>
            <a:ext cx="6096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0000FF"/>
                </a:solidFill>
                <a:latin typeface=".VnVogue" pitchFamily="34" charset="0"/>
              </a:rPr>
              <a:t>F</a:t>
            </a:r>
          </a:p>
        </p:txBody>
      </p:sp>
      <p:sp>
        <p:nvSpPr>
          <p:cNvPr id="5" name="Oval 5">
            <a:extLst>
              <a:ext uri="{FF2B5EF4-FFF2-40B4-BE49-F238E27FC236}">
                <a16:creationId xmlns:a16="http://schemas.microsoft.com/office/drawing/2014/main" id="{A8CA9C1E-623C-4494-8021-21DF98C79FF5}"/>
              </a:ext>
            </a:extLst>
          </p:cNvPr>
          <p:cNvSpPr>
            <a:spLocks noChangeArrowheads="1"/>
          </p:cNvSpPr>
          <p:nvPr/>
        </p:nvSpPr>
        <p:spPr bwMode="auto">
          <a:xfrm>
            <a:off x="10058400" y="2362200"/>
            <a:ext cx="6096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0000FF"/>
                </a:solidFill>
                <a:latin typeface=".VnVogue" pitchFamily="34" charset="0"/>
              </a:rPr>
              <a:t>F</a:t>
            </a:r>
          </a:p>
        </p:txBody>
      </p:sp>
      <p:sp>
        <p:nvSpPr>
          <p:cNvPr id="6" name="Oval 6">
            <a:extLst>
              <a:ext uri="{FF2B5EF4-FFF2-40B4-BE49-F238E27FC236}">
                <a16:creationId xmlns:a16="http://schemas.microsoft.com/office/drawing/2014/main" id="{0540DABF-AD13-4602-961C-7607960F4A8F}"/>
              </a:ext>
            </a:extLst>
          </p:cNvPr>
          <p:cNvSpPr>
            <a:spLocks noChangeArrowheads="1"/>
          </p:cNvSpPr>
          <p:nvPr/>
        </p:nvSpPr>
        <p:spPr bwMode="auto">
          <a:xfrm>
            <a:off x="9982200" y="3429000"/>
            <a:ext cx="6096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0000FF"/>
                </a:solidFill>
                <a:latin typeface=".VnVogue" pitchFamily="34" charset="0"/>
              </a:rPr>
              <a:t>F</a:t>
            </a:r>
          </a:p>
        </p:txBody>
      </p:sp>
      <p:sp>
        <p:nvSpPr>
          <p:cNvPr id="7" name="Oval 7">
            <a:extLst>
              <a:ext uri="{FF2B5EF4-FFF2-40B4-BE49-F238E27FC236}">
                <a16:creationId xmlns:a16="http://schemas.microsoft.com/office/drawing/2014/main" id="{CC5C3669-147A-4347-A9F0-F257FDC69A05}"/>
              </a:ext>
            </a:extLst>
          </p:cNvPr>
          <p:cNvSpPr>
            <a:spLocks noChangeArrowheads="1"/>
          </p:cNvSpPr>
          <p:nvPr/>
        </p:nvSpPr>
        <p:spPr bwMode="auto">
          <a:xfrm>
            <a:off x="7620000" y="4495800"/>
            <a:ext cx="6858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0066"/>
                </a:solidFill>
                <a:latin typeface=".VnVogue" pitchFamily="34" charset="0"/>
              </a:rPr>
              <a:t>T</a:t>
            </a:r>
          </a:p>
        </p:txBody>
      </p:sp>
      <p:sp>
        <p:nvSpPr>
          <p:cNvPr id="8" name="Oval 8">
            <a:extLst>
              <a:ext uri="{FF2B5EF4-FFF2-40B4-BE49-F238E27FC236}">
                <a16:creationId xmlns:a16="http://schemas.microsoft.com/office/drawing/2014/main" id="{C9C632A0-398E-40BA-8C27-289ABDA5A53B}"/>
              </a:ext>
            </a:extLst>
          </p:cNvPr>
          <p:cNvSpPr>
            <a:spLocks noChangeArrowheads="1"/>
          </p:cNvSpPr>
          <p:nvPr/>
        </p:nvSpPr>
        <p:spPr bwMode="auto">
          <a:xfrm>
            <a:off x="7543800" y="5562600"/>
            <a:ext cx="6858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0066"/>
                </a:solidFill>
                <a:latin typeface="Hadong" pitchFamily="2" charset="0"/>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a:extLst>
              <a:ext uri="{FF2B5EF4-FFF2-40B4-BE49-F238E27FC236}">
                <a16:creationId xmlns:a16="http://schemas.microsoft.com/office/drawing/2014/main" id="{90017E8C-29F1-4998-A99A-9C41273B06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E6EEE4F-F5A3-4947-A7CD-6BBE77FF6ED9}"/>
              </a:ext>
            </a:extLst>
          </p:cNvPr>
          <p:cNvSpPr txBox="1">
            <a:spLocks noChangeArrowheads="1"/>
          </p:cNvSpPr>
          <p:nvPr/>
        </p:nvSpPr>
        <p:spPr bwMode="auto">
          <a:xfrm>
            <a:off x="1905000" y="990600"/>
            <a:ext cx="86106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1200"/>
              </a:spcBef>
              <a:buNone/>
            </a:pPr>
            <a:r>
              <a:rPr lang="en-US" altLang="en-US" sz="3600">
                <a:latin typeface="Comic Sans MS" panose="030F0702030302020204" pitchFamily="66" charset="0"/>
                <a:cs typeface="Times New Roman" panose="02020603050405020304" pitchFamily="18" charset="0"/>
              </a:rPr>
              <a:t>a/ Where is Hoa from?</a:t>
            </a:r>
          </a:p>
          <a:p>
            <a:pPr>
              <a:spcBef>
                <a:spcPts val="1200"/>
              </a:spcBef>
              <a:buNone/>
            </a:pPr>
            <a:r>
              <a:rPr lang="en-US" altLang="en-US" sz="3600">
                <a:latin typeface="Comic Sans MS" panose="030F0702030302020204" pitchFamily="66" charset="0"/>
                <a:cs typeface="Times New Roman" panose="02020603050405020304" pitchFamily="18" charset="0"/>
              </a:rPr>
              <a:t>b/ Who is she staying with?</a:t>
            </a:r>
          </a:p>
          <a:p>
            <a:pPr>
              <a:spcBef>
                <a:spcPts val="1200"/>
              </a:spcBef>
              <a:buNone/>
            </a:pPr>
            <a:r>
              <a:rPr lang="en-US" altLang="en-US" sz="3600">
                <a:latin typeface="Comic Sans MS" panose="030F0702030302020204" pitchFamily="66" charset="0"/>
                <a:cs typeface="Times New Roman" panose="02020603050405020304" pitchFamily="18" charset="0"/>
              </a:rPr>
              <a:t>c/ Does she have a lot of friends in Ha Noi?</a:t>
            </a:r>
          </a:p>
          <a:p>
            <a:pPr>
              <a:spcBef>
                <a:spcPts val="1200"/>
              </a:spcBef>
              <a:buNone/>
            </a:pPr>
            <a:r>
              <a:rPr lang="en-US" altLang="en-US" sz="3600">
                <a:latin typeface="Comic Sans MS" panose="030F0702030302020204" pitchFamily="66" charset="0"/>
                <a:cs typeface="Times New Roman" panose="02020603050405020304" pitchFamily="18" charset="0"/>
              </a:rPr>
              <a:t>d/ How is her new school different from her old school?</a:t>
            </a:r>
          </a:p>
          <a:p>
            <a:pPr>
              <a:spcBef>
                <a:spcPts val="1200"/>
              </a:spcBef>
              <a:buNone/>
            </a:pPr>
            <a:r>
              <a:rPr lang="en-US" altLang="en-US" sz="3600">
                <a:latin typeface="Comic Sans MS" panose="030F0702030302020204" pitchFamily="66" charset="0"/>
                <a:cs typeface="Times New Roman" panose="02020603050405020304" pitchFamily="18" charset="0"/>
              </a:rPr>
              <a:t>e/ Why is Hoa unhappy?</a:t>
            </a:r>
          </a:p>
        </p:txBody>
      </p:sp>
      <p:sp>
        <p:nvSpPr>
          <p:cNvPr id="7" name="Rectangle 2">
            <a:extLst>
              <a:ext uri="{FF2B5EF4-FFF2-40B4-BE49-F238E27FC236}">
                <a16:creationId xmlns:a16="http://schemas.microsoft.com/office/drawing/2014/main" id="{9C2650C4-3465-48D7-9C9F-55C2C246F194}"/>
              </a:ext>
            </a:extLst>
          </p:cNvPr>
          <p:cNvSpPr txBox="1">
            <a:spLocks noChangeArrowheads="1"/>
          </p:cNvSpPr>
          <p:nvPr/>
        </p:nvSpPr>
        <p:spPr>
          <a:xfrm>
            <a:off x="2514600" y="76200"/>
            <a:ext cx="7467600" cy="838200"/>
          </a:xfrm>
          <a:prstGeom prst="rect">
            <a:avLst/>
          </a:prstGeom>
        </p:spPr>
        <p:txBody>
          <a:bodyPr/>
          <a:lstStyle/>
          <a:p>
            <a:pPr>
              <a:defRPr/>
            </a:pPr>
            <a:r>
              <a:rPr lang="en-US" sz="4400" b="1" kern="0" dirty="0">
                <a:solidFill>
                  <a:srgbClr val="FF0000"/>
                </a:solidFill>
                <a:latin typeface="Comic Sans MS" pitchFamily="66" charset="0"/>
                <a:ea typeface="+mj-ea"/>
                <a:cs typeface="+mj-cs"/>
                <a:sym typeface="Wingdings 2"/>
              </a:rPr>
              <a:t> </a:t>
            </a:r>
            <a:r>
              <a:rPr lang="en-US" sz="4400" b="1" kern="0" dirty="0">
                <a:solidFill>
                  <a:srgbClr val="FF0000"/>
                </a:solidFill>
                <a:latin typeface="Comic Sans MS" pitchFamily="66" charset="0"/>
                <a:ea typeface="+mj-ea"/>
                <a:cs typeface="+mj-cs"/>
              </a:rPr>
              <a:t>Answer the questions: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A9C8C8-F820-4728-99E4-3ED2A427F3BA}"/>
              </a:ext>
            </a:extLst>
          </p:cNvPr>
          <p:cNvSpPr txBox="1"/>
          <p:nvPr/>
        </p:nvSpPr>
        <p:spPr>
          <a:xfrm>
            <a:off x="2057400" y="539750"/>
            <a:ext cx="8153400" cy="5632450"/>
          </a:xfrm>
          <a:prstGeom prst="rect">
            <a:avLst/>
          </a:prstGeom>
          <a:noFill/>
        </p:spPr>
        <p:txBody>
          <a:bodyPr>
            <a:spAutoFit/>
          </a:bodyPr>
          <a:lstStyle/>
          <a:p>
            <a:pPr marL="457200" indent="-457200">
              <a:defRPr/>
            </a:pPr>
            <a:r>
              <a:rPr lang="en-US" sz="3600" dirty="0">
                <a:latin typeface="Comic Sans MS" pitchFamily="66" charset="0"/>
                <a:cs typeface="Times New Roman" pitchFamily="18" charset="0"/>
              </a:rPr>
              <a:t>a)  Where is </a:t>
            </a:r>
            <a:r>
              <a:rPr lang="en-US" sz="3600" dirty="0" err="1">
                <a:latin typeface="Comic Sans MS" pitchFamily="66" charset="0"/>
                <a:cs typeface="Times New Roman" pitchFamily="18" charset="0"/>
              </a:rPr>
              <a:t>Hoa</a:t>
            </a:r>
            <a:r>
              <a:rPr lang="en-US" sz="3600" dirty="0">
                <a:latin typeface="Comic Sans MS" pitchFamily="66" charset="0"/>
                <a:cs typeface="Times New Roman" pitchFamily="18" charset="0"/>
              </a:rPr>
              <a:t> from?</a:t>
            </a:r>
          </a:p>
          <a:p>
            <a:pPr>
              <a:defRPr/>
            </a:pPr>
            <a:r>
              <a:rPr lang="en-US" sz="3600" dirty="0">
                <a:latin typeface="Comic Sans MS" pitchFamily="66" charset="0"/>
                <a:cs typeface="Times New Roman" pitchFamily="18" charset="0"/>
              </a:rPr>
              <a:t>     </a:t>
            </a:r>
            <a:r>
              <a:rPr lang="en-US" sz="3600" dirty="0">
                <a:solidFill>
                  <a:srgbClr val="FF0000"/>
                </a:solidFill>
                <a:latin typeface="Comic Sans MS" pitchFamily="66" charset="0"/>
                <a:cs typeface="Times New Roman" pitchFamily="18" charset="0"/>
              </a:rPr>
              <a:t>She is from Hue.</a:t>
            </a:r>
          </a:p>
          <a:p>
            <a:pPr marL="457200" indent="-457200">
              <a:defRPr/>
            </a:pPr>
            <a:endParaRPr lang="en-US" sz="3600" dirty="0">
              <a:latin typeface="Comic Sans MS" pitchFamily="66" charset="0"/>
              <a:cs typeface="Times New Roman" pitchFamily="18" charset="0"/>
            </a:endParaRPr>
          </a:p>
          <a:p>
            <a:pPr marL="457200" indent="-457200">
              <a:defRPr/>
            </a:pPr>
            <a:r>
              <a:rPr lang="en-US" sz="3600" dirty="0">
                <a:latin typeface="Comic Sans MS" pitchFamily="66" charset="0"/>
                <a:cs typeface="Times New Roman" pitchFamily="18" charset="0"/>
              </a:rPr>
              <a:t>b)  Who is she staying with?</a:t>
            </a:r>
          </a:p>
          <a:p>
            <a:pPr>
              <a:defRPr/>
            </a:pPr>
            <a:r>
              <a:rPr lang="en-US" sz="3600" dirty="0">
                <a:solidFill>
                  <a:srgbClr val="FF0000"/>
                </a:solidFill>
                <a:latin typeface="Comic Sans MS" pitchFamily="66" charset="0"/>
                <a:cs typeface="Times New Roman" pitchFamily="18" charset="0"/>
              </a:rPr>
              <a:t>     She is staying with her uncle and aunt.</a:t>
            </a:r>
          </a:p>
          <a:p>
            <a:pPr>
              <a:defRPr/>
            </a:pPr>
            <a:endParaRPr lang="en-US" sz="3600" dirty="0">
              <a:latin typeface="Comic Sans MS" pitchFamily="66" charset="0"/>
              <a:cs typeface="Times New Roman" pitchFamily="18" charset="0"/>
            </a:endParaRPr>
          </a:p>
          <a:p>
            <a:pPr>
              <a:defRPr/>
            </a:pPr>
            <a:r>
              <a:rPr lang="en-US" sz="3600" dirty="0">
                <a:latin typeface="Comic Sans MS" pitchFamily="66" charset="0"/>
                <a:cs typeface="Times New Roman" pitchFamily="18" charset="0"/>
              </a:rPr>
              <a:t>c)  Does she haves lots of friends in Ha </a:t>
            </a:r>
            <a:r>
              <a:rPr lang="en-US" sz="3600" dirty="0" err="1">
                <a:latin typeface="Comic Sans MS" pitchFamily="66" charset="0"/>
                <a:cs typeface="Times New Roman" pitchFamily="18" charset="0"/>
              </a:rPr>
              <a:t>Noi</a:t>
            </a:r>
            <a:r>
              <a:rPr lang="en-US" sz="3600" dirty="0">
                <a:latin typeface="Comic Sans MS" pitchFamily="66" charset="0"/>
                <a:cs typeface="Times New Roman" pitchFamily="18" charset="0"/>
              </a:rPr>
              <a:t>?</a:t>
            </a:r>
          </a:p>
          <a:p>
            <a:pPr>
              <a:defRPr/>
            </a:pPr>
            <a:r>
              <a:rPr lang="en-US" sz="3600" dirty="0">
                <a:solidFill>
                  <a:srgbClr val="FF0000"/>
                </a:solidFill>
                <a:latin typeface="Comic Sans MS" pitchFamily="66" charset="0"/>
                <a:cs typeface="Times New Roman" pitchFamily="18" charset="0"/>
              </a:rPr>
              <a:t>     No, she doesn’t.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dissolve">
                                      <p:cBhvr>
                                        <p:cTn id="12" dur="500"/>
                                        <p:tgtEl>
                                          <p:spTgt spid="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dissolv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77C06E-E2C9-442D-84EB-8987577C7B9E}"/>
              </a:ext>
            </a:extLst>
          </p:cNvPr>
          <p:cNvSpPr txBox="1"/>
          <p:nvPr/>
        </p:nvSpPr>
        <p:spPr>
          <a:xfrm>
            <a:off x="1905000" y="539750"/>
            <a:ext cx="8305800" cy="5632450"/>
          </a:xfrm>
          <a:prstGeom prst="rect">
            <a:avLst/>
          </a:prstGeom>
          <a:noFill/>
        </p:spPr>
        <p:txBody>
          <a:bodyPr>
            <a:spAutoFit/>
          </a:bodyPr>
          <a:lstStyle/>
          <a:p>
            <a:pPr marL="457200" indent="-457200">
              <a:defRPr/>
            </a:pPr>
            <a:r>
              <a:rPr lang="en-US" sz="3600" dirty="0">
                <a:latin typeface="Comic Sans MS" pitchFamily="66" charset="0"/>
                <a:cs typeface="Times New Roman" pitchFamily="18" charset="0"/>
              </a:rPr>
              <a:t>d) How is her new school different from her old school?</a:t>
            </a:r>
          </a:p>
          <a:p>
            <a:pPr>
              <a:defRPr/>
            </a:pPr>
            <a:r>
              <a:rPr lang="en-US" sz="3600" dirty="0">
                <a:solidFill>
                  <a:srgbClr val="FF0000"/>
                </a:solidFill>
                <a:latin typeface="Comic Sans MS" pitchFamily="66" charset="0"/>
                <a:cs typeface="Times New Roman" pitchFamily="18" charset="0"/>
              </a:rPr>
              <a:t>    </a:t>
            </a:r>
            <a:r>
              <a:rPr lang="en-US" sz="3600" dirty="0">
                <a:solidFill>
                  <a:srgbClr val="FF0000"/>
                </a:solidFill>
                <a:latin typeface="Comic Sans MS" pitchFamily="66" charset="0"/>
                <a:cs typeface="Times New Roman" pitchFamily="18" charset="0"/>
                <a:sym typeface="Wingdings 2"/>
              </a:rPr>
              <a:t> </a:t>
            </a:r>
            <a:r>
              <a:rPr lang="en-US" sz="3600" dirty="0">
                <a:solidFill>
                  <a:srgbClr val="FF0000"/>
                </a:solidFill>
                <a:latin typeface="Comic Sans MS" pitchFamily="66" charset="0"/>
                <a:cs typeface="Times New Roman" pitchFamily="18" charset="0"/>
              </a:rPr>
              <a:t>Her new school is bigger than her old school.</a:t>
            </a:r>
          </a:p>
          <a:p>
            <a:pPr marL="342900" indent="-342900">
              <a:defRPr/>
            </a:pPr>
            <a:r>
              <a:rPr lang="en-US" sz="3600" dirty="0">
                <a:solidFill>
                  <a:srgbClr val="FF0000"/>
                </a:solidFill>
                <a:latin typeface="Comic Sans MS" pitchFamily="66" charset="0"/>
                <a:cs typeface="Times New Roman" pitchFamily="18" charset="0"/>
              </a:rPr>
              <a:t>    </a:t>
            </a:r>
            <a:r>
              <a:rPr lang="en-US" sz="3600" dirty="0">
                <a:solidFill>
                  <a:srgbClr val="FF0000"/>
                </a:solidFill>
                <a:latin typeface="Comic Sans MS" pitchFamily="66" charset="0"/>
                <a:cs typeface="Times New Roman" pitchFamily="18" charset="0"/>
                <a:sym typeface="Wingdings 2"/>
              </a:rPr>
              <a:t> </a:t>
            </a:r>
            <a:r>
              <a:rPr lang="en-US" sz="3600" dirty="0">
                <a:solidFill>
                  <a:srgbClr val="FF0000"/>
                </a:solidFill>
                <a:latin typeface="Comic Sans MS" pitchFamily="66" charset="0"/>
                <a:cs typeface="Times New Roman" pitchFamily="18" charset="0"/>
              </a:rPr>
              <a:t>Her new school has a lot of students. </a:t>
            </a:r>
          </a:p>
          <a:p>
            <a:pPr>
              <a:defRPr/>
            </a:pPr>
            <a:endParaRPr lang="en-US" sz="3600" dirty="0">
              <a:latin typeface="Comic Sans MS" pitchFamily="66" charset="0"/>
              <a:cs typeface="Times New Roman" pitchFamily="18" charset="0"/>
            </a:endParaRPr>
          </a:p>
          <a:p>
            <a:pPr>
              <a:defRPr/>
            </a:pPr>
            <a:r>
              <a:rPr lang="en-US" sz="3600" dirty="0">
                <a:latin typeface="Comic Sans MS" pitchFamily="66" charset="0"/>
                <a:cs typeface="Times New Roman" pitchFamily="18" charset="0"/>
              </a:rPr>
              <a:t>e) Why is </a:t>
            </a:r>
            <a:r>
              <a:rPr lang="en-US" sz="3600" dirty="0" err="1">
                <a:latin typeface="Comic Sans MS" pitchFamily="66" charset="0"/>
                <a:cs typeface="Times New Roman" pitchFamily="18" charset="0"/>
              </a:rPr>
              <a:t>Hoa</a:t>
            </a:r>
            <a:r>
              <a:rPr lang="en-US" sz="3600" dirty="0">
                <a:latin typeface="Comic Sans MS" pitchFamily="66" charset="0"/>
                <a:cs typeface="Times New Roman" pitchFamily="18" charset="0"/>
              </a:rPr>
              <a:t> unhappy?</a:t>
            </a:r>
          </a:p>
          <a:p>
            <a:pPr>
              <a:defRPr/>
            </a:pPr>
            <a:r>
              <a:rPr lang="en-US" sz="3600" dirty="0">
                <a:solidFill>
                  <a:srgbClr val="FF0000"/>
                </a:solidFill>
                <a:latin typeface="Comic Sans MS" pitchFamily="66" charset="0"/>
                <a:cs typeface="Times New Roman" pitchFamily="18" charset="0"/>
              </a:rPr>
              <a:t>    Because she misses her parents and her friends.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dissolv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1C16752-E528-498E-92C8-BF2572C8B286}"/>
              </a:ext>
            </a:extLst>
          </p:cNvPr>
          <p:cNvSpPr>
            <a:spLocks noGrp="1" noChangeArrowheads="1"/>
          </p:cNvSpPr>
          <p:nvPr>
            <p:ph type="title"/>
          </p:nvPr>
        </p:nvSpPr>
        <p:spPr/>
        <p:txBody>
          <a:bodyPr/>
          <a:lstStyle/>
          <a:p>
            <a:pPr eaLnBrk="1" hangingPunct="1"/>
            <a:endParaRPr lang="en-US" altLang="en-US"/>
          </a:p>
        </p:txBody>
      </p:sp>
      <p:sp>
        <p:nvSpPr>
          <p:cNvPr id="16387" name="Rectangle 8">
            <a:extLst>
              <a:ext uri="{FF2B5EF4-FFF2-40B4-BE49-F238E27FC236}">
                <a16:creationId xmlns:a16="http://schemas.microsoft.com/office/drawing/2014/main" id="{BB6F6FEF-D3F4-4153-A27B-120FD4B5E259}"/>
              </a:ext>
            </a:extLst>
          </p:cNvPr>
          <p:cNvSpPr>
            <a:spLocks noGrp="1" noChangeArrowheads="1"/>
          </p:cNvSpPr>
          <p:nvPr>
            <p:ph sz="half" idx="1"/>
          </p:nvPr>
        </p:nvSpPr>
        <p:spPr/>
        <p:txBody>
          <a:bodyPr/>
          <a:lstStyle/>
          <a:p>
            <a:pPr eaLnBrk="1" hangingPunct="1"/>
            <a:endParaRPr lang="en-US" altLang="en-US"/>
          </a:p>
        </p:txBody>
      </p:sp>
      <p:sp>
        <p:nvSpPr>
          <p:cNvPr id="16388" name="Rectangle 9">
            <a:extLst>
              <a:ext uri="{FF2B5EF4-FFF2-40B4-BE49-F238E27FC236}">
                <a16:creationId xmlns:a16="http://schemas.microsoft.com/office/drawing/2014/main" id="{5716BE51-A7D3-495A-9E52-7F30F5743CDA}"/>
              </a:ext>
            </a:extLst>
          </p:cNvPr>
          <p:cNvSpPr>
            <a:spLocks noGrp="1" noChangeArrowheads="1"/>
          </p:cNvSpPr>
          <p:nvPr>
            <p:ph sz="quarter" idx="2"/>
          </p:nvPr>
        </p:nvSpPr>
        <p:spPr/>
        <p:txBody>
          <a:bodyPr/>
          <a:lstStyle/>
          <a:p>
            <a:pPr eaLnBrk="1" hangingPunct="1"/>
            <a:endParaRPr lang="en-US" altLang="en-US" sz="2400"/>
          </a:p>
        </p:txBody>
      </p:sp>
      <p:sp>
        <p:nvSpPr>
          <p:cNvPr id="16389" name="Rectangle 10">
            <a:extLst>
              <a:ext uri="{FF2B5EF4-FFF2-40B4-BE49-F238E27FC236}">
                <a16:creationId xmlns:a16="http://schemas.microsoft.com/office/drawing/2014/main" id="{B9F3D80F-C915-413D-8C31-AEEF9AC19268}"/>
              </a:ext>
            </a:extLst>
          </p:cNvPr>
          <p:cNvSpPr>
            <a:spLocks noGrp="1" noChangeArrowheads="1"/>
          </p:cNvSpPr>
          <p:nvPr>
            <p:ph sz="quarter" idx="3"/>
          </p:nvPr>
        </p:nvSpPr>
        <p:spPr/>
        <p:txBody>
          <a:bodyPr/>
          <a:lstStyle/>
          <a:p>
            <a:pPr eaLnBrk="1" hangingPunct="1"/>
            <a:endParaRPr lang="en-US" altLang="en-US" sz="2400"/>
          </a:p>
        </p:txBody>
      </p:sp>
      <p:pic>
        <p:nvPicPr>
          <p:cNvPr id="16390" name="Picture 4" descr="52101218696451">
            <a:extLst>
              <a:ext uri="{FF2B5EF4-FFF2-40B4-BE49-F238E27FC236}">
                <a16:creationId xmlns:a16="http://schemas.microsoft.com/office/drawing/2014/main" id="{B45A590E-EAEE-4B36-8AD4-3C14966D9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5">
            <a:extLst>
              <a:ext uri="{FF2B5EF4-FFF2-40B4-BE49-F238E27FC236}">
                <a16:creationId xmlns:a16="http://schemas.microsoft.com/office/drawing/2014/main" id="{E06FC8D7-AD6E-4216-B8A2-91AB54A53AF9}"/>
              </a:ext>
            </a:extLst>
          </p:cNvPr>
          <p:cNvSpPr>
            <a:spLocks noChangeArrowheads="1"/>
          </p:cNvSpPr>
          <p:nvPr/>
        </p:nvSpPr>
        <p:spPr bwMode="auto">
          <a:xfrm>
            <a:off x="2133600" y="427038"/>
            <a:ext cx="8229600" cy="1143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i="1" u="sng" dirty="0">
                <a:solidFill>
                  <a:schemeClr val="tx2"/>
                </a:solidFill>
                <a:latin typeface=".VnAristote" pitchFamily="34" charset="0"/>
              </a:rPr>
              <a:t>Unit1</a:t>
            </a:r>
            <a:r>
              <a:rPr lang="en-US" altLang="en-US" sz="4000" dirty="0">
                <a:solidFill>
                  <a:schemeClr val="tx2"/>
                </a:solidFill>
                <a:latin typeface=".VnAristote" pitchFamily="34" charset="0"/>
              </a:rPr>
              <a:t>: Back to school</a:t>
            </a:r>
            <a:br>
              <a:rPr lang="en-US" altLang="en-US" sz="4000" dirty="0">
                <a:solidFill>
                  <a:schemeClr val="tx2"/>
                </a:solidFill>
                <a:latin typeface=".VnAristote" pitchFamily="34" charset="0"/>
              </a:rPr>
            </a:br>
            <a:r>
              <a:rPr lang="en-US" altLang="en-US" sz="4000" u="sng" dirty="0">
                <a:solidFill>
                  <a:schemeClr val="tx2"/>
                </a:solidFill>
                <a:latin typeface=".VnAristote" pitchFamily="34" charset="0"/>
              </a:rPr>
              <a:t>A2</a:t>
            </a:r>
          </a:p>
        </p:txBody>
      </p:sp>
      <p:sp>
        <p:nvSpPr>
          <p:cNvPr id="16392" name="Rectangle 6">
            <a:extLst>
              <a:ext uri="{FF2B5EF4-FFF2-40B4-BE49-F238E27FC236}">
                <a16:creationId xmlns:a16="http://schemas.microsoft.com/office/drawing/2014/main" id="{E4721007-64DD-4053-A12C-9F5A95A2C0FB}"/>
              </a:ext>
            </a:extLst>
          </p:cNvPr>
          <p:cNvSpPr>
            <a:spLocks noChangeArrowheads="1"/>
          </p:cNvSpPr>
          <p:nvPr/>
        </p:nvSpPr>
        <p:spPr bwMode="auto">
          <a:xfrm>
            <a:off x="2133600" y="1752601"/>
            <a:ext cx="8229600" cy="49244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800" b="1" u="sng"/>
              <a:t>III- Answer the questions</a:t>
            </a:r>
          </a:p>
          <a:p>
            <a:pPr eaLnBrk="1" hangingPunct="1">
              <a:lnSpc>
                <a:spcPct val="80000"/>
              </a:lnSpc>
              <a:buFontTx/>
              <a:buNone/>
            </a:pPr>
            <a:r>
              <a:rPr lang="en-US" altLang="en-US" sz="2000"/>
              <a:t>a) </a:t>
            </a:r>
            <a:r>
              <a:rPr lang="en-US" altLang="en-US" sz="2800">
                <a:solidFill>
                  <a:srgbClr val="FF0066"/>
                </a:solidFill>
                <a:latin typeface="VNI 27 Bendigo" pitchFamily="2" charset="0"/>
              </a:rPr>
              <a:t>Where is Hoa from?</a:t>
            </a:r>
          </a:p>
          <a:p>
            <a:pPr eaLnBrk="1" hangingPunct="1">
              <a:lnSpc>
                <a:spcPct val="80000"/>
              </a:lnSpc>
              <a:buFont typeface="Symbol" panose="05050102010706020507" pitchFamily="18" charset="2"/>
              <a:buChar char="Þ"/>
            </a:pPr>
            <a:r>
              <a:rPr lang="en-US" altLang="en-US" sz="2000" b="1">
                <a:solidFill>
                  <a:srgbClr val="FF9900"/>
                </a:solidFill>
              </a:rPr>
              <a:t>Hoa is from Hue.</a:t>
            </a:r>
          </a:p>
          <a:p>
            <a:pPr eaLnBrk="1" hangingPunct="1">
              <a:lnSpc>
                <a:spcPct val="80000"/>
              </a:lnSpc>
              <a:buFont typeface="Symbol" panose="05050102010706020507" pitchFamily="18" charset="2"/>
              <a:buNone/>
            </a:pPr>
            <a:r>
              <a:rPr lang="en-US" altLang="en-US" sz="2000"/>
              <a:t>b) </a:t>
            </a:r>
            <a:r>
              <a:rPr lang="en-US" altLang="en-US" sz="2800">
                <a:solidFill>
                  <a:srgbClr val="FF0066"/>
                </a:solidFill>
                <a:latin typeface="VNI 27 Bendigo" pitchFamily="2" charset="0"/>
              </a:rPr>
              <a:t>Who is she staying with?</a:t>
            </a:r>
          </a:p>
          <a:p>
            <a:pPr eaLnBrk="1" hangingPunct="1">
              <a:lnSpc>
                <a:spcPct val="80000"/>
              </a:lnSpc>
              <a:buFont typeface="Symbol" panose="05050102010706020507" pitchFamily="18" charset="2"/>
              <a:buChar char="Þ"/>
            </a:pPr>
            <a:r>
              <a:rPr lang="en-US" altLang="en-US" sz="2000" b="1">
                <a:solidFill>
                  <a:srgbClr val="FF9900"/>
                </a:solidFill>
              </a:rPr>
              <a:t>She is staying with her uncle and aunt.</a:t>
            </a:r>
          </a:p>
          <a:p>
            <a:pPr eaLnBrk="1" hangingPunct="1">
              <a:lnSpc>
                <a:spcPct val="80000"/>
              </a:lnSpc>
              <a:buFont typeface="Symbol" panose="05050102010706020507" pitchFamily="18" charset="2"/>
              <a:buNone/>
            </a:pPr>
            <a:r>
              <a:rPr lang="en-US" altLang="en-US" sz="2000"/>
              <a:t>c) </a:t>
            </a:r>
            <a:r>
              <a:rPr lang="en-US" altLang="en-US" sz="2800">
                <a:latin typeface="VNI 27 Bendigo" pitchFamily="2" charset="0"/>
              </a:rPr>
              <a:t>Does she have a lot of friends in Ha Noi?</a:t>
            </a:r>
          </a:p>
          <a:p>
            <a:pPr eaLnBrk="1" hangingPunct="1">
              <a:lnSpc>
                <a:spcPct val="80000"/>
              </a:lnSpc>
              <a:buFont typeface="Symbol" panose="05050102010706020507" pitchFamily="18" charset="2"/>
              <a:buChar char="Þ"/>
            </a:pPr>
            <a:r>
              <a:rPr lang="en-US" altLang="en-US" sz="2000" b="1">
                <a:solidFill>
                  <a:srgbClr val="FF9900"/>
                </a:solidFill>
              </a:rPr>
              <a:t>No, she doesn’t have any friends in Ha Noi</a:t>
            </a:r>
            <a:r>
              <a:rPr lang="en-US" altLang="en-US" sz="2000">
                <a:solidFill>
                  <a:srgbClr val="FF9900"/>
                </a:solidFill>
              </a:rPr>
              <a:t>.</a:t>
            </a:r>
          </a:p>
          <a:p>
            <a:pPr eaLnBrk="1" hangingPunct="1">
              <a:lnSpc>
                <a:spcPct val="80000"/>
              </a:lnSpc>
              <a:buFont typeface="Symbol" panose="05050102010706020507" pitchFamily="18" charset="2"/>
              <a:buNone/>
            </a:pPr>
            <a:r>
              <a:rPr lang="en-US" altLang="en-US" sz="2000"/>
              <a:t>d) </a:t>
            </a:r>
            <a:r>
              <a:rPr lang="en-US" altLang="en-US">
                <a:solidFill>
                  <a:srgbClr val="FF0066"/>
                </a:solidFill>
                <a:latin typeface="VNI 27 Bendigo" pitchFamily="2" charset="0"/>
              </a:rPr>
              <a:t>How is her new school different from her old school?</a:t>
            </a:r>
          </a:p>
          <a:p>
            <a:pPr eaLnBrk="1" hangingPunct="1">
              <a:lnSpc>
                <a:spcPct val="80000"/>
              </a:lnSpc>
              <a:buFont typeface="Symbol" panose="05050102010706020507" pitchFamily="18" charset="2"/>
              <a:buChar char="Þ"/>
            </a:pPr>
            <a:r>
              <a:rPr lang="en-US" altLang="en-US" sz="2000" b="1">
                <a:solidFill>
                  <a:srgbClr val="FF9900"/>
                </a:solidFill>
              </a:rPr>
              <a:t>Her new school is bigger than her old school</a:t>
            </a:r>
            <a:r>
              <a:rPr lang="en-US" altLang="en-US" sz="2000">
                <a:solidFill>
                  <a:srgbClr val="FF9900"/>
                </a:solidFill>
              </a:rPr>
              <a:t>.</a:t>
            </a:r>
          </a:p>
          <a:p>
            <a:pPr eaLnBrk="1" hangingPunct="1">
              <a:lnSpc>
                <a:spcPct val="80000"/>
              </a:lnSpc>
              <a:buFont typeface="Symbol" panose="05050102010706020507" pitchFamily="18" charset="2"/>
              <a:buNone/>
            </a:pPr>
            <a:r>
              <a:rPr lang="en-US" altLang="en-US" sz="2000"/>
              <a:t>e) </a:t>
            </a:r>
            <a:r>
              <a:rPr lang="en-US" altLang="en-US">
                <a:solidFill>
                  <a:srgbClr val="FF0066"/>
                </a:solidFill>
                <a:latin typeface="VNI 27 Bendigo" pitchFamily="2" charset="0"/>
              </a:rPr>
              <a:t>Why is Hoa unhappy?</a:t>
            </a:r>
            <a:r>
              <a:rPr lang="en-US" altLang="en-US"/>
              <a:t>   </a:t>
            </a:r>
          </a:p>
          <a:p>
            <a:pPr eaLnBrk="1" hangingPunct="1">
              <a:lnSpc>
                <a:spcPct val="80000"/>
              </a:lnSpc>
              <a:buFont typeface="Symbol" panose="05050102010706020507" pitchFamily="18" charset="2"/>
              <a:buChar char="Þ"/>
            </a:pPr>
            <a:r>
              <a:rPr lang="en-US" altLang="en-US" sz="2000" b="1">
                <a:solidFill>
                  <a:srgbClr val="FF9900"/>
                </a:solidFill>
              </a:rPr>
              <a:t>Because she misses her parents and her friends.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a:extLst>
              <a:ext uri="{FF2B5EF4-FFF2-40B4-BE49-F238E27FC236}">
                <a16:creationId xmlns:a16="http://schemas.microsoft.com/office/drawing/2014/main" id="{17F4C0D5-0A83-4BC7-97A1-B17709EB879F}"/>
              </a:ext>
            </a:extLst>
          </p:cNvPr>
          <p:cNvSpPr txBox="1">
            <a:spLocks noChangeArrowheads="1"/>
          </p:cNvSpPr>
          <p:nvPr/>
        </p:nvSpPr>
        <p:spPr bwMode="auto">
          <a:xfrm>
            <a:off x="1524000" y="914400"/>
            <a:ext cx="9448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latin typeface="Comic Sans MS" panose="030F0702030302020204" pitchFamily="66" charset="0"/>
              </a:rPr>
              <a:t>a.  Mr Tan:     Hello Lien. ………………………… ?</a:t>
            </a:r>
          </a:p>
          <a:p>
            <a:pPr eaLnBrk="1" hangingPunct="1">
              <a:spcBef>
                <a:spcPct val="0"/>
              </a:spcBef>
              <a:buFontTx/>
              <a:buNone/>
            </a:pPr>
            <a:r>
              <a:rPr lang="en-US" altLang="en-US">
                <a:latin typeface="Comic Sans MS" panose="030F0702030302020204" pitchFamily="66" charset="0"/>
              </a:rPr>
              <a:t>    Miss Lien:  ………………………., thank you. </a:t>
            </a:r>
          </a:p>
          <a:p>
            <a:pPr eaLnBrk="1" hangingPunct="1">
              <a:spcBef>
                <a:spcPct val="0"/>
              </a:spcBef>
              <a:buFontTx/>
              <a:buNone/>
            </a:pPr>
            <a:r>
              <a:rPr lang="en-US" altLang="en-US">
                <a:latin typeface="Comic Sans MS" panose="030F0702030302020204" pitchFamily="66" charset="0"/>
              </a:rPr>
              <a:t>                     ………………………….., Tan?</a:t>
            </a:r>
          </a:p>
          <a:p>
            <a:pPr eaLnBrk="1" hangingPunct="1">
              <a:spcBef>
                <a:spcPct val="0"/>
              </a:spcBef>
              <a:buFontTx/>
              <a:buNone/>
            </a:pPr>
            <a:r>
              <a:rPr lang="en-US" altLang="en-US">
                <a:latin typeface="Comic Sans MS" panose="030F0702030302020204" pitchFamily="66" charset="0"/>
              </a:rPr>
              <a:t>    Mr Tan:     …………………., but I’m very busy.</a:t>
            </a:r>
          </a:p>
          <a:p>
            <a:pPr eaLnBrk="1" hangingPunct="1">
              <a:spcBef>
                <a:spcPct val="0"/>
              </a:spcBef>
              <a:buFontTx/>
              <a:buNone/>
            </a:pPr>
            <a:r>
              <a:rPr lang="en-US" altLang="en-US">
                <a:latin typeface="Comic Sans MS" panose="030F0702030302020204" pitchFamily="66" charset="0"/>
              </a:rPr>
              <a:t>    Miss Lien:  ………………. .</a:t>
            </a:r>
          </a:p>
        </p:txBody>
      </p:sp>
      <p:sp>
        <p:nvSpPr>
          <p:cNvPr id="17" name="Rectangle 2">
            <a:extLst>
              <a:ext uri="{FF2B5EF4-FFF2-40B4-BE49-F238E27FC236}">
                <a16:creationId xmlns:a16="http://schemas.microsoft.com/office/drawing/2014/main" id="{D814422C-2213-4F37-B924-1C48A7BAFF3E}"/>
              </a:ext>
            </a:extLst>
          </p:cNvPr>
          <p:cNvSpPr txBox="1">
            <a:spLocks noChangeArrowheads="1"/>
          </p:cNvSpPr>
          <p:nvPr/>
        </p:nvSpPr>
        <p:spPr>
          <a:xfrm>
            <a:off x="1524000" y="76200"/>
            <a:ext cx="9144000" cy="838200"/>
          </a:xfrm>
          <a:prstGeom prst="rect">
            <a:avLst/>
          </a:prstGeom>
        </p:spPr>
        <p:txBody>
          <a:bodyPr/>
          <a:lstStyle/>
          <a:p>
            <a:pPr algn="ctr">
              <a:defRPr/>
            </a:pPr>
            <a:r>
              <a:rPr lang="en-US" sz="3600" b="1" kern="0" dirty="0">
                <a:solidFill>
                  <a:srgbClr val="FF0000"/>
                </a:solidFill>
                <a:latin typeface="Comic Sans MS" pitchFamily="66" charset="0"/>
                <a:ea typeface="+mj-ea"/>
                <a:cs typeface="+mj-cs"/>
              </a:rPr>
              <a:t>A4.</a:t>
            </a:r>
            <a:r>
              <a:rPr lang="en-US" sz="3600" b="1" u="sng" kern="0" dirty="0">
                <a:solidFill>
                  <a:srgbClr val="FF0000"/>
                </a:solidFill>
                <a:latin typeface="Comic Sans MS" pitchFamily="66" charset="0"/>
                <a:ea typeface="+mj-ea"/>
                <a:cs typeface="+mj-cs"/>
              </a:rPr>
              <a:t>Listen and complete the dialogue</a:t>
            </a:r>
            <a:r>
              <a:rPr lang="en-US" sz="3600" b="1" kern="0" dirty="0">
                <a:solidFill>
                  <a:srgbClr val="FF0000"/>
                </a:solidFill>
                <a:latin typeface="Comic Sans MS" pitchFamily="66" charset="0"/>
                <a:ea typeface="+mj-ea"/>
                <a:cs typeface="+mj-cs"/>
              </a:rPr>
              <a:t>:</a:t>
            </a:r>
          </a:p>
        </p:txBody>
      </p:sp>
      <p:sp>
        <p:nvSpPr>
          <p:cNvPr id="27652" name="Text Box 9">
            <a:extLst>
              <a:ext uri="{FF2B5EF4-FFF2-40B4-BE49-F238E27FC236}">
                <a16:creationId xmlns:a16="http://schemas.microsoft.com/office/drawing/2014/main" id="{B7B823B4-313C-43BF-94D2-5CE5151F9961}"/>
              </a:ext>
            </a:extLst>
          </p:cNvPr>
          <p:cNvSpPr txBox="1">
            <a:spLocks noChangeArrowheads="1"/>
          </p:cNvSpPr>
          <p:nvPr/>
        </p:nvSpPr>
        <p:spPr bwMode="auto">
          <a:xfrm>
            <a:off x="1524000" y="3733801"/>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latin typeface="Comic Sans MS" panose="030F0702030302020204" pitchFamily="66" charset="0"/>
              </a:rPr>
              <a:t>b. Nam:  Good afternoon, Nga. ……………………?</a:t>
            </a:r>
          </a:p>
          <a:p>
            <a:pPr eaLnBrk="1" hangingPunct="1">
              <a:spcBef>
                <a:spcPct val="0"/>
              </a:spcBef>
              <a:buFontTx/>
              <a:buNone/>
            </a:pPr>
            <a:r>
              <a:rPr lang="en-US" altLang="en-US">
                <a:latin typeface="Comic Sans MS" panose="030F0702030302020204" pitchFamily="66" charset="0"/>
              </a:rPr>
              <a:t>    Nga:   …….. ,thanks. ……………………… , Nam  ?</a:t>
            </a:r>
          </a:p>
          <a:p>
            <a:pPr eaLnBrk="1" hangingPunct="1">
              <a:spcBef>
                <a:spcPct val="0"/>
              </a:spcBef>
              <a:buFontTx/>
              <a:buNone/>
            </a:pPr>
            <a:r>
              <a:rPr lang="en-US" altLang="en-US">
                <a:latin typeface="Comic Sans MS" panose="030F0702030302020204" pitchFamily="66" charset="0"/>
              </a:rPr>
              <a:t>    Nam:  ………………,thanks.</a:t>
            </a:r>
          </a:p>
          <a:p>
            <a:pPr eaLnBrk="1" hangingPunct="1">
              <a:spcBef>
                <a:spcPct val="0"/>
              </a:spcBef>
              <a:buFontTx/>
              <a:buNone/>
            </a:pPr>
            <a:r>
              <a:rPr lang="en-US" altLang="en-US">
                <a:latin typeface="Comic Sans MS" panose="030F0702030302020204" pitchFamily="66" charset="0"/>
              </a:rPr>
              <a:t>    Nga:   I’m going to the lunch room.</a:t>
            </a:r>
          </a:p>
          <a:p>
            <a:pPr eaLnBrk="1" hangingPunct="1">
              <a:spcBef>
                <a:spcPct val="0"/>
              </a:spcBef>
              <a:buFontTx/>
              <a:buNone/>
            </a:pPr>
            <a:r>
              <a:rPr lang="en-US" altLang="en-US">
                <a:latin typeface="Comic Sans MS" panose="030F0702030302020204" pitchFamily="66" charset="0"/>
              </a:rPr>
              <a:t>    Nam:  Yes, …………. .</a:t>
            </a:r>
          </a:p>
          <a:p>
            <a:pPr eaLnBrk="1" hangingPunct="1">
              <a:spcBef>
                <a:spcPct val="0"/>
              </a:spcBef>
              <a:buFontTx/>
              <a:buNone/>
            </a:pPr>
            <a:endParaRPr lang="en-US" altLang="en-US">
              <a:latin typeface="Comic Sans MS" panose="030F0702030302020204" pitchFamily="66" charset="0"/>
            </a:endParaRPr>
          </a:p>
        </p:txBody>
      </p:sp>
      <p:pic>
        <p:nvPicPr>
          <p:cNvPr id="2" name="01_A4045.wav">
            <a:hlinkClick r:id="" action="ppaction://media"/>
            <a:extLst>
              <a:ext uri="{FF2B5EF4-FFF2-40B4-BE49-F238E27FC236}">
                <a16:creationId xmlns:a16="http://schemas.microsoft.com/office/drawing/2014/main" id="{42DD6BBE-E145-4DB9-84DE-FA726D0ECEE1}"/>
              </a:ext>
            </a:extLst>
          </p:cNvPr>
          <p:cNvPicPr>
            <a:picLocks noRot="1" noChangeAspect="1"/>
          </p:cNvPicPr>
          <p:nvPr>
            <a:wavAudioFile r:embed="rId1" name="01_A_04.wav"/>
          </p:nvPr>
        </p:nvPicPr>
        <p:blipFill>
          <a:blip r:embed="rId3">
            <a:extLst>
              <a:ext uri="{28A0092B-C50C-407E-A947-70E740481C1C}">
                <a14:useLocalDpi xmlns:a14="http://schemas.microsoft.com/office/drawing/2010/main" val="0"/>
              </a:ext>
            </a:extLst>
          </a:blip>
          <a:srcRect/>
          <a:stretch>
            <a:fillRect/>
          </a:stretch>
        </p:blipFill>
        <p:spPr bwMode="auto">
          <a:xfrm>
            <a:off x="9601200" y="5715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9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25090"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30gndopiqlbonz204u">
            <a:extLst>
              <a:ext uri="{FF2B5EF4-FFF2-40B4-BE49-F238E27FC236}">
                <a16:creationId xmlns:a16="http://schemas.microsoft.com/office/drawing/2014/main" id="{C58AC273-948D-4163-838B-3B0AEAEAAC5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id="{E05C7869-A03E-41BD-BF71-963F98AABB53}"/>
              </a:ext>
            </a:extLst>
          </p:cNvPr>
          <p:cNvSpPr>
            <a:spLocks noGrp="1"/>
          </p:cNvSpPr>
          <p:nvPr>
            <p:ph type="title"/>
          </p:nvPr>
        </p:nvSpPr>
        <p:spPr/>
        <p:txBody>
          <a:bodyPr/>
          <a:lstStyle/>
          <a:p>
            <a:pPr eaLnBrk="1" hangingPunct="1"/>
            <a:r>
              <a:rPr lang="en-US" altLang="en-US">
                <a:latin typeface=".VnArabia" pitchFamily="34" charset="0"/>
              </a:rPr>
              <a:t>Warm up</a:t>
            </a:r>
          </a:p>
        </p:txBody>
      </p:sp>
      <p:sp>
        <p:nvSpPr>
          <p:cNvPr id="3075" name="Rectangle 3">
            <a:extLst>
              <a:ext uri="{FF2B5EF4-FFF2-40B4-BE49-F238E27FC236}">
                <a16:creationId xmlns:a16="http://schemas.microsoft.com/office/drawing/2014/main" id="{089557FE-B7A9-4529-A5D0-B748B2168D64}"/>
              </a:ext>
            </a:extLst>
          </p:cNvPr>
          <p:cNvSpPr>
            <a:spLocks noGrp="1"/>
          </p:cNvSpPr>
          <p:nvPr>
            <p:ph type="body" idx="1"/>
          </p:nvPr>
        </p:nvSpPr>
        <p:spPr>
          <a:xfrm>
            <a:off x="1676400" y="1447801"/>
            <a:ext cx="9144000" cy="4525963"/>
          </a:xfrm>
        </p:spPr>
        <p:txBody>
          <a:bodyPr/>
          <a:lstStyle/>
          <a:p>
            <a:pPr eaLnBrk="1" hangingPunct="1">
              <a:buFontTx/>
              <a:buNone/>
            </a:pPr>
            <a:r>
              <a:rPr lang="en-US" altLang="en-US" sz="3600">
                <a:solidFill>
                  <a:srgbClr val="0000FF"/>
                </a:solidFill>
                <a:latin typeface=".VnVogue" pitchFamily="34" charset="0"/>
              </a:rPr>
              <a:t>-  How is your summer vacation?</a:t>
            </a:r>
          </a:p>
          <a:p>
            <a:pPr eaLnBrk="1" hangingPunct="1">
              <a:buFontTx/>
              <a:buChar char="-"/>
            </a:pPr>
            <a:r>
              <a:rPr lang="en-US" altLang="en-US" sz="3600">
                <a:solidFill>
                  <a:srgbClr val="00FF00"/>
                </a:solidFill>
                <a:latin typeface=".VnVogue" pitchFamily="34" charset="0"/>
              </a:rPr>
              <a:t>What do you often do during the summer vacation ?</a:t>
            </a:r>
          </a:p>
          <a:p>
            <a:pPr eaLnBrk="1" hangingPunct="1">
              <a:buFontTx/>
              <a:buChar char="-"/>
            </a:pPr>
            <a:r>
              <a:rPr lang="en-US" altLang="en-US" sz="3600">
                <a:solidFill>
                  <a:srgbClr val="F12301"/>
                </a:solidFill>
                <a:latin typeface=".VnVogue" pitchFamily="34" charset="0"/>
              </a:rPr>
              <a:t>Do you want to meet your teachers and friends after the vacation ?</a:t>
            </a:r>
          </a:p>
          <a:p>
            <a:pPr eaLnBrk="1" hangingPunct="1">
              <a:buFontTx/>
              <a:buChar char="-"/>
            </a:pPr>
            <a:r>
              <a:rPr lang="en-US" altLang="en-US" sz="3600">
                <a:solidFill>
                  <a:srgbClr val="6600CC"/>
                </a:solidFill>
                <a:latin typeface=".VnVogue" pitchFamily="34" charset="0"/>
              </a:rPr>
              <a:t>What do you say when you meet them again ? </a:t>
            </a:r>
          </a:p>
          <a:p>
            <a:pPr eaLnBrk="1" hangingPunct="1">
              <a:buFontTx/>
              <a:buNone/>
            </a:pPr>
            <a:endParaRPr lang="en-US" altLang="en-US" sz="3600">
              <a:solidFill>
                <a:srgbClr val="6600CC"/>
              </a:solidFill>
              <a:latin typeface=".VnVogu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5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074"/>
                                        </p:tgtEl>
                                        <p:attrNameLst>
                                          <p:attrName>ppt_w</p:attrName>
                                        </p:attrNameLst>
                                      </p:cBhvr>
                                      <p:tavLst>
                                        <p:tav tm="0">
                                          <p:val>
                                            <p:strVal val="#ppt_w*.05"/>
                                          </p:val>
                                        </p:tav>
                                        <p:tav tm="100000">
                                          <p:val>
                                            <p:strVal val="#ppt_w"/>
                                          </p:val>
                                        </p:tav>
                                      </p:tavLst>
                                    </p:anim>
                                    <p:anim calcmode="lin" valueType="num">
                                      <p:cBhvr>
                                        <p:cTn id="10" dur="500" fill="hold"/>
                                        <p:tgtEl>
                                          <p:spTgt spid="307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07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07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3075">
                                            <p:txEl>
                                              <p:pRg st="0" end="0"/>
                                            </p:txEl>
                                          </p:spTgt>
                                        </p:tgtEl>
                                        <p:attrNameLst>
                                          <p:attrName>style.visibility</p:attrName>
                                        </p:attrNameLst>
                                      </p:cBhvr>
                                      <p:to>
                                        <p:strVal val="visible"/>
                                      </p:to>
                                    </p:set>
                                    <p:animEffect transition="in" filter="circle(in)">
                                      <p:cBhvr>
                                        <p:cTn id="19" dur="500"/>
                                        <p:tgtEl>
                                          <p:spTgt spid="307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3075">
                                            <p:txEl>
                                              <p:pRg st="1" end="1"/>
                                            </p:txEl>
                                          </p:spTgt>
                                        </p:tgtEl>
                                        <p:attrNameLst>
                                          <p:attrName>style.visibility</p:attrName>
                                        </p:attrNameLst>
                                      </p:cBhvr>
                                      <p:to>
                                        <p:strVal val="visible"/>
                                      </p:to>
                                    </p:set>
                                    <p:animEffect transition="in" filter="circle(in)">
                                      <p:cBhvr>
                                        <p:cTn id="24" dur="500"/>
                                        <p:tgtEl>
                                          <p:spTgt spid="307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3075">
                                            <p:txEl>
                                              <p:pRg st="2" end="2"/>
                                            </p:txEl>
                                          </p:spTgt>
                                        </p:tgtEl>
                                        <p:attrNameLst>
                                          <p:attrName>style.visibility</p:attrName>
                                        </p:attrNameLst>
                                      </p:cBhvr>
                                      <p:to>
                                        <p:strVal val="visible"/>
                                      </p:to>
                                    </p:set>
                                    <p:animEffect transition="in" filter="circle(in)">
                                      <p:cBhvr>
                                        <p:cTn id="29" dur="500"/>
                                        <p:tgtEl>
                                          <p:spTgt spid="307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3075">
                                            <p:txEl>
                                              <p:pRg st="3" end="3"/>
                                            </p:txEl>
                                          </p:spTgt>
                                        </p:tgtEl>
                                        <p:attrNameLst>
                                          <p:attrName>style.visibility</p:attrName>
                                        </p:attrNameLst>
                                      </p:cBhvr>
                                      <p:to>
                                        <p:strVal val="visible"/>
                                      </p:to>
                                    </p:set>
                                    <p:animEffect transition="in" filter="circle(in)">
                                      <p:cBhvr>
                                        <p:cTn id="34"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8BBBAB86-C800-4ABE-92B9-4568CEEE0D5C}"/>
              </a:ext>
            </a:extLst>
          </p:cNvPr>
          <p:cNvSpPr>
            <a:spLocks noGrp="1"/>
          </p:cNvSpPr>
          <p:nvPr>
            <p:ph type="body" idx="1"/>
          </p:nvPr>
        </p:nvSpPr>
        <p:spPr>
          <a:xfrm>
            <a:off x="1524000" y="577850"/>
            <a:ext cx="9144000" cy="869950"/>
          </a:xfrm>
        </p:spPr>
        <p:txBody>
          <a:bodyPr/>
          <a:lstStyle/>
          <a:p>
            <a:pPr algn="ctr" eaLnBrk="1" hangingPunct="1"/>
            <a:r>
              <a:rPr lang="en-US" altLang="en-US" sz="4400" u="sng">
                <a:solidFill>
                  <a:srgbClr val="6600CC"/>
                </a:solidFill>
                <a:latin typeface="Comic Sans MS" panose="030F0702030302020204" pitchFamily="66" charset="0"/>
              </a:rPr>
              <a:t>Matching</a:t>
            </a:r>
            <a:r>
              <a:rPr lang="en-US" altLang="en-US" sz="4400">
                <a:solidFill>
                  <a:srgbClr val="6600CC"/>
                </a:solidFill>
                <a:latin typeface="Comic Sans MS" panose="030F0702030302020204" pitchFamily="66" charset="0"/>
              </a:rPr>
              <a:t>:</a:t>
            </a:r>
          </a:p>
        </p:txBody>
      </p:sp>
      <p:sp>
        <p:nvSpPr>
          <p:cNvPr id="28675" name="Text Box 6">
            <a:extLst>
              <a:ext uri="{FF2B5EF4-FFF2-40B4-BE49-F238E27FC236}">
                <a16:creationId xmlns:a16="http://schemas.microsoft.com/office/drawing/2014/main" id="{842911BA-3288-4A70-86C6-AB8C10B255A8}"/>
              </a:ext>
            </a:extLst>
          </p:cNvPr>
          <p:cNvSpPr txBox="1">
            <a:spLocks noChangeArrowheads="1"/>
          </p:cNvSpPr>
          <p:nvPr/>
        </p:nvSpPr>
        <p:spPr bwMode="auto">
          <a:xfrm>
            <a:off x="1600200" y="1447801"/>
            <a:ext cx="37338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buNone/>
            </a:pPr>
            <a:r>
              <a:rPr lang="en-US" altLang="en-US" sz="3600">
                <a:latin typeface="Times New Roman" panose="02020603050405020304" pitchFamily="18" charset="0"/>
              </a:rPr>
              <a:t>Pretty good.</a:t>
            </a:r>
          </a:p>
          <a:p>
            <a:pPr>
              <a:spcBef>
                <a:spcPts val="1200"/>
              </a:spcBef>
              <a:buNone/>
            </a:pPr>
            <a:r>
              <a:rPr lang="en-US" altLang="en-US" sz="3600">
                <a:latin typeface="Times New Roman" panose="02020603050405020304" pitchFamily="18" charset="0"/>
              </a:rPr>
              <a:t>How is every thing? </a:t>
            </a:r>
          </a:p>
          <a:p>
            <a:pPr>
              <a:spcBef>
                <a:spcPts val="1200"/>
              </a:spcBef>
              <a:buNone/>
            </a:pPr>
            <a:r>
              <a:rPr lang="en-US" altLang="en-US" sz="3600">
                <a:latin typeface="Times New Roman" panose="02020603050405020304" pitchFamily="18" charset="0"/>
              </a:rPr>
              <a:t>Nice to see you.   </a:t>
            </a:r>
          </a:p>
          <a:p>
            <a:pPr>
              <a:spcBef>
                <a:spcPts val="1200"/>
              </a:spcBef>
              <a:buNone/>
            </a:pPr>
            <a:r>
              <a:rPr lang="en-US" altLang="en-US" sz="3600">
                <a:latin typeface="Times New Roman" panose="02020603050405020304" pitchFamily="18" charset="0"/>
              </a:rPr>
              <a:t>So am I./ Me, too. </a:t>
            </a:r>
          </a:p>
          <a:p>
            <a:pPr>
              <a:spcBef>
                <a:spcPts val="1200"/>
              </a:spcBef>
              <a:buNone/>
            </a:pPr>
            <a:r>
              <a:rPr lang="en-US" altLang="en-US" sz="3600">
                <a:latin typeface="Times New Roman" panose="02020603050405020304" pitchFamily="18" charset="0"/>
              </a:rPr>
              <a:t>Not bad.  </a:t>
            </a:r>
          </a:p>
          <a:p>
            <a:pPr>
              <a:spcBef>
                <a:spcPts val="1200"/>
              </a:spcBef>
              <a:buNone/>
            </a:pPr>
            <a:r>
              <a:rPr lang="en-US" altLang="en-US" sz="3600">
                <a:latin typeface="Times New Roman" panose="02020603050405020304" pitchFamily="18" charset="0"/>
              </a:rPr>
              <a:t>Just fine.</a:t>
            </a:r>
          </a:p>
        </p:txBody>
      </p:sp>
      <p:sp>
        <p:nvSpPr>
          <p:cNvPr id="28676" name="Rectangle 7">
            <a:extLst>
              <a:ext uri="{FF2B5EF4-FFF2-40B4-BE49-F238E27FC236}">
                <a16:creationId xmlns:a16="http://schemas.microsoft.com/office/drawing/2014/main" id="{A9258946-9583-4C4A-B60A-A701402C0587}"/>
              </a:ext>
            </a:extLst>
          </p:cNvPr>
          <p:cNvSpPr>
            <a:spLocks noChangeArrowheads="1"/>
          </p:cNvSpPr>
          <p:nvPr/>
        </p:nvSpPr>
        <p:spPr bwMode="auto">
          <a:xfrm>
            <a:off x="6375400" y="3397251"/>
            <a:ext cx="1671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rPr>
              <a:t>Khá tốt.</a:t>
            </a:r>
          </a:p>
        </p:txBody>
      </p:sp>
      <p:sp>
        <p:nvSpPr>
          <p:cNvPr id="28677" name="Rectangle 8">
            <a:extLst>
              <a:ext uri="{FF2B5EF4-FFF2-40B4-BE49-F238E27FC236}">
                <a16:creationId xmlns:a16="http://schemas.microsoft.com/office/drawing/2014/main" id="{6EE2ABF1-6478-44E8-BEBD-F14F5BE7CA94}"/>
              </a:ext>
            </a:extLst>
          </p:cNvPr>
          <p:cNvSpPr>
            <a:spLocks noChangeArrowheads="1"/>
          </p:cNvSpPr>
          <p:nvPr/>
        </p:nvSpPr>
        <p:spPr bwMode="auto">
          <a:xfrm>
            <a:off x="6375400" y="4845050"/>
            <a:ext cx="429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rPr>
              <a:t>Mọi việc như thế nào?</a:t>
            </a:r>
          </a:p>
        </p:txBody>
      </p:sp>
      <p:sp>
        <p:nvSpPr>
          <p:cNvPr id="28678" name="Rectangle 9">
            <a:extLst>
              <a:ext uri="{FF2B5EF4-FFF2-40B4-BE49-F238E27FC236}">
                <a16:creationId xmlns:a16="http://schemas.microsoft.com/office/drawing/2014/main" id="{477DEC91-7F45-417D-B750-DD118B8A5B74}"/>
              </a:ext>
            </a:extLst>
          </p:cNvPr>
          <p:cNvSpPr>
            <a:spLocks noChangeArrowheads="1"/>
          </p:cNvSpPr>
          <p:nvPr/>
        </p:nvSpPr>
        <p:spPr bwMode="auto">
          <a:xfrm>
            <a:off x="6375401" y="5530851"/>
            <a:ext cx="3916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rPr>
              <a:t>Rất vui khi gặp bạn.</a:t>
            </a:r>
          </a:p>
        </p:txBody>
      </p:sp>
      <p:sp>
        <p:nvSpPr>
          <p:cNvPr id="28679" name="Rectangle 10">
            <a:extLst>
              <a:ext uri="{FF2B5EF4-FFF2-40B4-BE49-F238E27FC236}">
                <a16:creationId xmlns:a16="http://schemas.microsoft.com/office/drawing/2014/main" id="{D8F11925-E36A-455F-A972-85367F91A9F0}"/>
              </a:ext>
            </a:extLst>
          </p:cNvPr>
          <p:cNvSpPr>
            <a:spLocks noChangeArrowheads="1"/>
          </p:cNvSpPr>
          <p:nvPr/>
        </p:nvSpPr>
        <p:spPr bwMode="auto">
          <a:xfrm>
            <a:off x="6375400" y="2178051"/>
            <a:ext cx="2706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rPr>
              <a:t>Tôi cũng vậy.</a:t>
            </a:r>
          </a:p>
        </p:txBody>
      </p:sp>
      <p:sp>
        <p:nvSpPr>
          <p:cNvPr id="28680" name="Rectangle 11">
            <a:extLst>
              <a:ext uri="{FF2B5EF4-FFF2-40B4-BE49-F238E27FC236}">
                <a16:creationId xmlns:a16="http://schemas.microsoft.com/office/drawing/2014/main" id="{ED9BCB4B-C904-4A0C-9B81-2A9503DDCD36}"/>
              </a:ext>
            </a:extLst>
          </p:cNvPr>
          <p:cNvSpPr>
            <a:spLocks noChangeArrowheads="1"/>
          </p:cNvSpPr>
          <p:nvPr/>
        </p:nvSpPr>
        <p:spPr bwMode="auto">
          <a:xfrm>
            <a:off x="6375400" y="1416051"/>
            <a:ext cx="2852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rPr>
              <a:t>Không tốt lắm</a:t>
            </a:r>
          </a:p>
        </p:txBody>
      </p:sp>
      <p:sp>
        <p:nvSpPr>
          <p:cNvPr id="28681" name="Rectangle 12">
            <a:extLst>
              <a:ext uri="{FF2B5EF4-FFF2-40B4-BE49-F238E27FC236}">
                <a16:creationId xmlns:a16="http://schemas.microsoft.com/office/drawing/2014/main" id="{B51F5FB0-4937-4924-B8D7-D512EC2050F9}"/>
              </a:ext>
            </a:extLst>
          </p:cNvPr>
          <p:cNvSpPr>
            <a:spLocks noChangeArrowheads="1"/>
          </p:cNvSpPr>
          <p:nvPr/>
        </p:nvSpPr>
        <p:spPr bwMode="auto">
          <a:xfrm>
            <a:off x="6375400" y="4083051"/>
            <a:ext cx="3460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rPr>
              <a:t>Bình thường thôi.</a:t>
            </a:r>
          </a:p>
        </p:txBody>
      </p:sp>
      <p:sp>
        <p:nvSpPr>
          <p:cNvPr id="28682" name="Text Box 14">
            <a:extLst>
              <a:ext uri="{FF2B5EF4-FFF2-40B4-BE49-F238E27FC236}">
                <a16:creationId xmlns:a16="http://schemas.microsoft.com/office/drawing/2014/main" id="{8F2DDCCA-43B2-4C9D-9FEA-A4689E16C3EA}"/>
              </a:ext>
            </a:extLst>
          </p:cNvPr>
          <p:cNvSpPr txBox="1">
            <a:spLocks noChangeArrowheads="1"/>
          </p:cNvSpPr>
          <p:nvPr/>
        </p:nvSpPr>
        <p:spPr bwMode="auto">
          <a:xfrm>
            <a:off x="4327525" y="5338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
        <p:nvSpPr>
          <p:cNvPr id="28683" name="Line 15">
            <a:extLst>
              <a:ext uri="{FF2B5EF4-FFF2-40B4-BE49-F238E27FC236}">
                <a16:creationId xmlns:a16="http://schemas.microsoft.com/office/drawing/2014/main" id="{6E022C4A-0FED-4638-847F-CD74357A74A5}"/>
              </a:ext>
            </a:extLst>
          </p:cNvPr>
          <p:cNvSpPr>
            <a:spLocks noChangeShapeType="1"/>
          </p:cNvSpPr>
          <p:nvPr/>
        </p:nvSpPr>
        <p:spPr bwMode="auto">
          <a:xfrm>
            <a:off x="4419600" y="553085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Line 16">
            <a:extLst>
              <a:ext uri="{FF2B5EF4-FFF2-40B4-BE49-F238E27FC236}">
                <a16:creationId xmlns:a16="http://schemas.microsoft.com/office/drawing/2014/main" id="{4445C19D-DA47-4E47-9E7D-A524FFB2EAA1}"/>
              </a:ext>
            </a:extLst>
          </p:cNvPr>
          <p:cNvSpPr>
            <a:spLocks noChangeShapeType="1"/>
          </p:cNvSpPr>
          <p:nvPr/>
        </p:nvSpPr>
        <p:spPr bwMode="auto">
          <a:xfrm>
            <a:off x="3962400" y="1828800"/>
            <a:ext cx="2286000" cy="19050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1" name="Line 17">
            <a:extLst>
              <a:ext uri="{FF2B5EF4-FFF2-40B4-BE49-F238E27FC236}">
                <a16:creationId xmlns:a16="http://schemas.microsoft.com/office/drawing/2014/main" id="{872A75CD-D8DC-4AD2-9CDC-A8B07E0994CE}"/>
              </a:ext>
            </a:extLst>
          </p:cNvPr>
          <p:cNvSpPr>
            <a:spLocks noChangeShapeType="1"/>
          </p:cNvSpPr>
          <p:nvPr/>
        </p:nvSpPr>
        <p:spPr bwMode="auto">
          <a:xfrm>
            <a:off x="3962400" y="2819400"/>
            <a:ext cx="2438400" cy="22860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2" name="Line 18">
            <a:extLst>
              <a:ext uri="{FF2B5EF4-FFF2-40B4-BE49-F238E27FC236}">
                <a16:creationId xmlns:a16="http://schemas.microsoft.com/office/drawing/2014/main" id="{E0D179CF-DD26-4010-9EAD-37680CF95779}"/>
              </a:ext>
            </a:extLst>
          </p:cNvPr>
          <p:cNvSpPr>
            <a:spLocks noChangeShapeType="1"/>
          </p:cNvSpPr>
          <p:nvPr/>
        </p:nvSpPr>
        <p:spPr bwMode="auto">
          <a:xfrm>
            <a:off x="4648200" y="3733800"/>
            <a:ext cx="1752600" cy="21336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3" name="Line 19">
            <a:extLst>
              <a:ext uri="{FF2B5EF4-FFF2-40B4-BE49-F238E27FC236}">
                <a16:creationId xmlns:a16="http://schemas.microsoft.com/office/drawing/2014/main" id="{D270B2DF-BCC6-4B5C-AEEC-BEBF675A731C}"/>
              </a:ext>
            </a:extLst>
          </p:cNvPr>
          <p:cNvSpPr>
            <a:spLocks noChangeShapeType="1"/>
          </p:cNvSpPr>
          <p:nvPr/>
        </p:nvSpPr>
        <p:spPr bwMode="auto">
          <a:xfrm flipV="1">
            <a:off x="4800600" y="2590800"/>
            <a:ext cx="1524000" cy="1752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8" name="Line 20">
            <a:extLst>
              <a:ext uri="{FF2B5EF4-FFF2-40B4-BE49-F238E27FC236}">
                <a16:creationId xmlns:a16="http://schemas.microsoft.com/office/drawing/2014/main" id="{332FA156-6AE3-4582-B4E7-7264B9B2C4DD}"/>
              </a:ext>
            </a:extLst>
          </p:cNvPr>
          <p:cNvSpPr>
            <a:spLocks noChangeShapeType="1"/>
          </p:cNvSpPr>
          <p:nvPr/>
        </p:nvSpPr>
        <p:spPr bwMode="auto">
          <a:xfrm flipV="1">
            <a:off x="3276600" y="1752600"/>
            <a:ext cx="2971800" cy="3429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5" name="Line 21">
            <a:extLst>
              <a:ext uri="{FF2B5EF4-FFF2-40B4-BE49-F238E27FC236}">
                <a16:creationId xmlns:a16="http://schemas.microsoft.com/office/drawing/2014/main" id="{E507E5C3-4FAE-4850-AA34-1B10C86897F2}"/>
              </a:ext>
            </a:extLst>
          </p:cNvPr>
          <p:cNvSpPr>
            <a:spLocks noChangeShapeType="1"/>
          </p:cNvSpPr>
          <p:nvPr/>
        </p:nvSpPr>
        <p:spPr bwMode="auto">
          <a:xfrm flipV="1">
            <a:off x="3352800" y="4343400"/>
            <a:ext cx="3048000" cy="1600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wipe(up)">
                                      <p:cBhvr>
                                        <p:cTn id="7" dur="500"/>
                                        <p:tgtEl>
                                          <p:spTgt spid="6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161"/>
                                        </p:tgtEl>
                                        <p:attrNameLst>
                                          <p:attrName>style.visibility</p:attrName>
                                        </p:attrNameLst>
                                      </p:cBhvr>
                                      <p:to>
                                        <p:strVal val="visible"/>
                                      </p:to>
                                    </p:set>
                                    <p:animEffect transition="in" filter="wipe(up)">
                                      <p:cBhvr>
                                        <p:cTn id="12" dur="500"/>
                                        <p:tgtEl>
                                          <p:spTgt spid="61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162"/>
                                        </p:tgtEl>
                                        <p:attrNameLst>
                                          <p:attrName>style.visibility</p:attrName>
                                        </p:attrNameLst>
                                      </p:cBhvr>
                                      <p:to>
                                        <p:strVal val="visible"/>
                                      </p:to>
                                    </p:set>
                                    <p:animEffect transition="in" filter="wipe(up)">
                                      <p:cBhvr>
                                        <p:cTn id="17" dur="500"/>
                                        <p:tgtEl>
                                          <p:spTgt spid="61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63"/>
                                        </p:tgtEl>
                                        <p:attrNameLst>
                                          <p:attrName>style.visibility</p:attrName>
                                        </p:attrNameLst>
                                      </p:cBhvr>
                                      <p:to>
                                        <p:strVal val="visible"/>
                                      </p:to>
                                    </p:set>
                                    <p:animEffect transition="in" filter="wipe(down)">
                                      <p:cBhvr>
                                        <p:cTn id="22" dur="500"/>
                                        <p:tgtEl>
                                          <p:spTgt spid="61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088"/>
                                        </p:tgtEl>
                                        <p:attrNameLst>
                                          <p:attrName>style.visibility</p:attrName>
                                        </p:attrNameLst>
                                      </p:cBhvr>
                                      <p:to>
                                        <p:strVal val="visible"/>
                                      </p:to>
                                    </p:set>
                                    <p:animEffect transition="in" filter="wipe(down)">
                                      <p:cBhvr>
                                        <p:cTn id="27" dur="500"/>
                                        <p:tgtEl>
                                          <p:spTgt spid="30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165"/>
                                        </p:tgtEl>
                                        <p:attrNameLst>
                                          <p:attrName>style.visibility</p:attrName>
                                        </p:attrNameLst>
                                      </p:cBhvr>
                                      <p:to>
                                        <p:strVal val="visible"/>
                                      </p:to>
                                    </p:set>
                                    <p:animEffect transition="in" filter="wipe(down)">
                                      <p:cBhvr>
                                        <p:cTn id="32"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a:extLst>
              <a:ext uri="{FF2B5EF4-FFF2-40B4-BE49-F238E27FC236}">
                <a16:creationId xmlns:a16="http://schemas.microsoft.com/office/drawing/2014/main" id="{A6AC3D52-B8FD-411A-B7CC-9E0AF6F5D7FB}"/>
              </a:ext>
            </a:extLst>
          </p:cNvPr>
          <p:cNvSpPr txBox="1">
            <a:spLocks noChangeArrowheads="1"/>
          </p:cNvSpPr>
          <p:nvPr/>
        </p:nvSpPr>
        <p:spPr bwMode="auto">
          <a:xfrm>
            <a:off x="1524000" y="914400"/>
            <a:ext cx="9448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latin typeface="Comic Sans MS" panose="030F0702030302020204" pitchFamily="66" charset="0"/>
              </a:rPr>
              <a:t>a.  Mr Tan:     Hello Lien. ………………………… ?</a:t>
            </a:r>
          </a:p>
          <a:p>
            <a:pPr eaLnBrk="1" hangingPunct="1">
              <a:spcBef>
                <a:spcPct val="0"/>
              </a:spcBef>
              <a:buFontTx/>
              <a:buNone/>
            </a:pPr>
            <a:r>
              <a:rPr lang="en-US" altLang="en-US">
                <a:latin typeface="Comic Sans MS" panose="030F0702030302020204" pitchFamily="66" charset="0"/>
              </a:rPr>
              <a:t>    Miss Lien:  ………………………., thank you. </a:t>
            </a:r>
          </a:p>
          <a:p>
            <a:pPr eaLnBrk="1" hangingPunct="1">
              <a:spcBef>
                <a:spcPct val="0"/>
              </a:spcBef>
              <a:buFontTx/>
              <a:buNone/>
            </a:pPr>
            <a:r>
              <a:rPr lang="en-US" altLang="en-US">
                <a:latin typeface="Comic Sans MS" panose="030F0702030302020204" pitchFamily="66" charset="0"/>
              </a:rPr>
              <a:t>                     ………………………….., Tan?</a:t>
            </a:r>
          </a:p>
          <a:p>
            <a:pPr eaLnBrk="1" hangingPunct="1">
              <a:spcBef>
                <a:spcPct val="0"/>
              </a:spcBef>
              <a:buFontTx/>
              <a:buNone/>
            </a:pPr>
            <a:r>
              <a:rPr lang="en-US" altLang="en-US">
                <a:latin typeface="Comic Sans MS" panose="030F0702030302020204" pitchFamily="66" charset="0"/>
              </a:rPr>
              <a:t>    Mr Tan:     …………………., but I’m very busy.</a:t>
            </a:r>
          </a:p>
          <a:p>
            <a:pPr eaLnBrk="1" hangingPunct="1">
              <a:spcBef>
                <a:spcPct val="0"/>
              </a:spcBef>
              <a:buFontTx/>
              <a:buNone/>
            </a:pPr>
            <a:r>
              <a:rPr lang="en-US" altLang="en-US">
                <a:latin typeface="Comic Sans MS" panose="030F0702030302020204" pitchFamily="66" charset="0"/>
              </a:rPr>
              <a:t>    Miss Lien:  ………………. .</a:t>
            </a:r>
          </a:p>
        </p:txBody>
      </p:sp>
      <p:sp>
        <p:nvSpPr>
          <p:cNvPr id="17" name="Rectangle 2">
            <a:extLst>
              <a:ext uri="{FF2B5EF4-FFF2-40B4-BE49-F238E27FC236}">
                <a16:creationId xmlns:a16="http://schemas.microsoft.com/office/drawing/2014/main" id="{B6859CBF-C6D8-4C3D-9834-5C521FC5CDA3}"/>
              </a:ext>
            </a:extLst>
          </p:cNvPr>
          <p:cNvSpPr txBox="1">
            <a:spLocks noChangeArrowheads="1"/>
          </p:cNvSpPr>
          <p:nvPr/>
        </p:nvSpPr>
        <p:spPr>
          <a:xfrm>
            <a:off x="1524000" y="76200"/>
            <a:ext cx="9144000" cy="838200"/>
          </a:xfrm>
          <a:prstGeom prst="rect">
            <a:avLst/>
          </a:prstGeom>
        </p:spPr>
        <p:txBody>
          <a:bodyPr/>
          <a:lstStyle/>
          <a:p>
            <a:pPr algn="ctr">
              <a:defRPr/>
            </a:pPr>
            <a:r>
              <a:rPr lang="en-US" sz="3600" b="1" kern="0" dirty="0">
                <a:solidFill>
                  <a:srgbClr val="FF0000"/>
                </a:solidFill>
                <a:latin typeface="Comic Sans MS" pitchFamily="66" charset="0"/>
                <a:ea typeface="+mj-ea"/>
                <a:cs typeface="+mj-cs"/>
              </a:rPr>
              <a:t>A4.</a:t>
            </a:r>
            <a:r>
              <a:rPr lang="en-US" sz="3600" b="1" u="sng" kern="0" dirty="0">
                <a:solidFill>
                  <a:srgbClr val="FF0000"/>
                </a:solidFill>
                <a:latin typeface="Comic Sans MS" pitchFamily="66" charset="0"/>
                <a:ea typeface="+mj-ea"/>
                <a:cs typeface="+mj-cs"/>
              </a:rPr>
              <a:t>Listen and complete the dialogue</a:t>
            </a:r>
            <a:r>
              <a:rPr lang="en-US" sz="3600" b="1" kern="0" dirty="0">
                <a:solidFill>
                  <a:srgbClr val="FF0000"/>
                </a:solidFill>
                <a:latin typeface="Comic Sans MS" pitchFamily="66" charset="0"/>
                <a:ea typeface="+mj-ea"/>
                <a:cs typeface="+mj-cs"/>
              </a:rPr>
              <a:t>:</a:t>
            </a:r>
          </a:p>
        </p:txBody>
      </p:sp>
      <p:sp>
        <p:nvSpPr>
          <p:cNvPr id="29700" name="Text Box 9">
            <a:extLst>
              <a:ext uri="{FF2B5EF4-FFF2-40B4-BE49-F238E27FC236}">
                <a16:creationId xmlns:a16="http://schemas.microsoft.com/office/drawing/2014/main" id="{63BA3A48-08CB-4D1C-9421-1469C561BC91}"/>
              </a:ext>
            </a:extLst>
          </p:cNvPr>
          <p:cNvSpPr txBox="1">
            <a:spLocks noChangeArrowheads="1"/>
          </p:cNvSpPr>
          <p:nvPr/>
        </p:nvSpPr>
        <p:spPr bwMode="auto">
          <a:xfrm>
            <a:off x="1524000" y="3733801"/>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latin typeface="Comic Sans MS" panose="030F0702030302020204" pitchFamily="66" charset="0"/>
              </a:rPr>
              <a:t>b. Nam:  Good afternoon, Nga. ……………………?</a:t>
            </a:r>
          </a:p>
          <a:p>
            <a:pPr eaLnBrk="1" hangingPunct="1">
              <a:spcBef>
                <a:spcPct val="0"/>
              </a:spcBef>
              <a:buFontTx/>
              <a:buNone/>
            </a:pPr>
            <a:r>
              <a:rPr lang="en-US" altLang="en-US">
                <a:latin typeface="Comic Sans MS" panose="030F0702030302020204" pitchFamily="66" charset="0"/>
              </a:rPr>
              <a:t>    Nga:   …….. ,thanks. ……………………… , Nam  ?</a:t>
            </a:r>
          </a:p>
          <a:p>
            <a:pPr eaLnBrk="1" hangingPunct="1">
              <a:spcBef>
                <a:spcPct val="0"/>
              </a:spcBef>
              <a:buFontTx/>
              <a:buNone/>
            </a:pPr>
            <a:r>
              <a:rPr lang="en-US" altLang="en-US">
                <a:latin typeface="Comic Sans MS" panose="030F0702030302020204" pitchFamily="66" charset="0"/>
              </a:rPr>
              <a:t>    Nam:  ………………,thanks.</a:t>
            </a:r>
          </a:p>
          <a:p>
            <a:pPr eaLnBrk="1" hangingPunct="1">
              <a:spcBef>
                <a:spcPct val="0"/>
              </a:spcBef>
              <a:buFontTx/>
              <a:buNone/>
            </a:pPr>
            <a:r>
              <a:rPr lang="en-US" altLang="en-US">
                <a:latin typeface="Comic Sans MS" panose="030F0702030302020204" pitchFamily="66" charset="0"/>
              </a:rPr>
              <a:t>    Nga:   I’m going to the lunch room.</a:t>
            </a:r>
          </a:p>
          <a:p>
            <a:pPr eaLnBrk="1" hangingPunct="1">
              <a:spcBef>
                <a:spcPct val="0"/>
              </a:spcBef>
              <a:buFontTx/>
              <a:buNone/>
            </a:pPr>
            <a:r>
              <a:rPr lang="en-US" altLang="en-US">
                <a:latin typeface="Comic Sans MS" panose="030F0702030302020204" pitchFamily="66" charset="0"/>
              </a:rPr>
              <a:t>    Nam:  Yes, …………. .</a:t>
            </a:r>
          </a:p>
          <a:p>
            <a:pPr eaLnBrk="1" hangingPunct="1">
              <a:spcBef>
                <a:spcPct val="0"/>
              </a:spcBef>
              <a:buFontTx/>
              <a:buNone/>
            </a:pPr>
            <a:endParaRPr lang="en-US" altLang="en-US">
              <a:latin typeface="Comic Sans MS" panose="030F0702030302020204" pitchFamily="66" charset="0"/>
            </a:endParaRPr>
          </a:p>
        </p:txBody>
      </p:sp>
      <p:pic>
        <p:nvPicPr>
          <p:cNvPr id="3" name="01_A4045.wav">
            <a:hlinkClick r:id="" action="ppaction://media"/>
            <a:extLst>
              <a:ext uri="{FF2B5EF4-FFF2-40B4-BE49-F238E27FC236}">
                <a16:creationId xmlns:a16="http://schemas.microsoft.com/office/drawing/2014/main" id="{0FF2E431-03FA-4ED6-96BC-CE43EF437434}"/>
              </a:ext>
            </a:extLst>
          </p:cNvPr>
          <p:cNvPicPr>
            <a:picLocks noRot="1" noChangeAspect="1"/>
          </p:cNvPicPr>
          <p:nvPr>
            <a:wavAudioFile r:embed="rId1" name="01_A_04.wav"/>
          </p:nvPr>
        </p:nvPicPr>
        <p:blipFill>
          <a:blip r:embed="rId3">
            <a:extLst>
              <a:ext uri="{28A0092B-C50C-407E-A947-70E740481C1C}">
                <a14:useLocalDpi xmlns:a14="http://schemas.microsoft.com/office/drawing/2010/main" val="0"/>
              </a:ext>
            </a:extLst>
          </a:blip>
          <a:srcRect/>
          <a:stretch>
            <a:fillRect/>
          </a:stretch>
        </p:blipFill>
        <p:spPr bwMode="auto">
          <a:xfrm>
            <a:off x="9144000" y="5715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9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25090"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a:extLst>
              <a:ext uri="{FF2B5EF4-FFF2-40B4-BE49-F238E27FC236}">
                <a16:creationId xmlns:a16="http://schemas.microsoft.com/office/drawing/2014/main" id="{8CD961AD-9822-4CFC-9331-2C10AAA90C6E}"/>
              </a:ext>
            </a:extLst>
          </p:cNvPr>
          <p:cNvSpPr txBox="1">
            <a:spLocks noChangeArrowheads="1"/>
          </p:cNvSpPr>
          <p:nvPr/>
        </p:nvSpPr>
        <p:spPr bwMode="auto">
          <a:xfrm>
            <a:off x="1524000" y="1560513"/>
            <a:ext cx="9448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None/>
            </a:pPr>
            <a:r>
              <a:rPr lang="en-US" altLang="en-US">
                <a:latin typeface="Comic Sans MS" panose="030F0702030302020204" pitchFamily="66" charset="0"/>
              </a:rPr>
              <a:t>a.  Mr Tan:     Hello Lien. ………………………… ?</a:t>
            </a:r>
          </a:p>
          <a:p>
            <a:pPr>
              <a:spcBef>
                <a:spcPts val="1800"/>
              </a:spcBef>
              <a:buNone/>
            </a:pPr>
            <a:r>
              <a:rPr lang="en-US" altLang="en-US">
                <a:latin typeface="Comic Sans MS" panose="030F0702030302020204" pitchFamily="66" charset="0"/>
              </a:rPr>
              <a:t>    Miss Lien:  ………………………., thank you. </a:t>
            </a:r>
          </a:p>
          <a:p>
            <a:pPr>
              <a:spcBef>
                <a:spcPts val="1800"/>
              </a:spcBef>
              <a:buNone/>
            </a:pPr>
            <a:r>
              <a:rPr lang="en-US" altLang="en-US">
                <a:latin typeface="Comic Sans MS" panose="030F0702030302020204" pitchFamily="66" charset="0"/>
              </a:rPr>
              <a:t>                     ………………………….., Tan?</a:t>
            </a:r>
          </a:p>
          <a:p>
            <a:pPr>
              <a:spcBef>
                <a:spcPts val="1800"/>
              </a:spcBef>
              <a:buNone/>
            </a:pPr>
            <a:r>
              <a:rPr lang="en-US" altLang="en-US">
                <a:latin typeface="Comic Sans MS" panose="030F0702030302020204" pitchFamily="66" charset="0"/>
              </a:rPr>
              <a:t>    Mr Tan:     …………………., but I’m very busy.</a:t>
            </a:r>
          </a:p>
          <a:p>
            <a:pPr>
              <a:spcBef>
                <a:spcPts val="1800"/>
              </a:spcBef>
              <a:buNone/>
            </a:pPr>
            <a:r>
              <a:rPr lang="en-US" altLang="en-US">
                <a:latin typeface="Comic Sans MS" panose="030F0702030302020204" pitchFamily="66" charset="0"/>
              </a:rPr>
              <a:t>    Miss Lien:  ………………. .</a:t>
            </a:r>
          </a:p>
        </p:txBody>
      </p:sp>
      <p:sp>
        <p:nvSpPr>
          <p:cNvPr id="12299" name="Rectangle 11">
            <a:extLst>
              <a:ext uri="{FF2B5EF4-FFF2-40B4-BE49-F238E27FC236}">
                <a16:creationId xmlns:a16="http://schemas.microsoft.com/office/drawing/2014/main" id="{D8F73F5D-65A9-4194-AF3A-7E8822CC6098}"/>
              </a:ext>
            </a:extLst>
          </p:cNvPr>
          <p:cNvSpPr>
            <a:spLocks noChangeArrowheads="1"/>
          </p:cNvSpPr>
          <p:nvPr/>
        </p:nvSpPr>
        <p:spPr bwMode="auto">
          <a:xfrm>
            <a:off x="6477000" y="1508125"/>
            <a:ext cx="2590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How are you </a:t>
            </a:r>
          </a:p>
        </p:txBody>
      </p:sp>
      <p:sp>
        <p:nvSpPr>
          <p:cNvPr id="12300" name="Rectangle 12">
            <a:extLst>
              <a:ext uri="{FF2B5EF4-FFF2-40B4-BE49-F238E27FC236}">
                <a16:creationId xmlns:a16="http://schemas.microsoft.com/office/drawing/2014/main" id="{B6B36DD8-2BC0-4DCB-8B2C-27A10B537DF5}"/>
              </a:ext>
            </a:extLst>
          </p:cNvPr>
          <p:cNvSpPr>
            <a:spLocks noChangeArrowheads="1"/>
          </p:cNvSpPr>
          <p:nvPr/>
        </p:nvSpPr>
        <p:spPr bwMode="auto">
          <a:xfrm>
            <a:off x="4281488" y="2235200"/>
            <a:ext cx="242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Pretty good   </a:t>
            </a:r>
          </a:p>
        </p:txBody>
      </p:sp>
      <p:sp>
        <p:nvSpPr>
          <p:cNvPr id="12301" name="Rectangle 13">
            <a:extLst>
              <a:ext uri="{FF2B5EF4-FFF2-40B4-BE49-F238E27FC236}">
                <a16:creationId xmlns:a16="http://schemas.microsoft.com/office/drawing/2014/main" id="{C2671D00-450B-4ACF-A524-EF85E03B36C0}"/>
              </a:ext>
            </a:extLst>
          </p:cNvPr>
          <p:cNvSpPr>
            <a:spLocks noChangeArrowheads="1"/>
          </p:cNvSpPr>
          <p:nvPr/>
        </p:nvSpPr>
        <p:spPr bwMode="auto">
          <a:xfrm>
            <a:off x="4191000" y="2997200"/>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How about you</a:t>
            </a:r>
          </a:p>
        </p:txBody>
      </p:sp>
      <p:sp>
        <p:nvSpPr>
          <p:cNvPr id="12302" name="Rectangle 14">
            <a:extLst>
              <a:ext uri="{FF2B5EF4-FFF2-40B4-BE49-F238E27FC236}">
                <a16:creationId xmlns:a16="http://schemas.microsoft.com/office/drawing/2014/main" id="{7DCE02C3-D5AC-48B5-9057-F91ADCEF857F}"/>
              </a:ext>
            </a:extLst>
          </p:cNvPr>
          <p:cNvSpPr>
            <a:spLocks noChangeArrowheads="1"/>
          </p:cNvSpPr>
          <p:nvPr/>
        </p:nvSpPr>
        <p:spPr bwMode="auto">
          <a:xfrm>
            <a:off x="4419600" y="36830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Not bad	</a:t>
            </a:r>
          </a:p>
        </p:txBody>
      </p:sp>
      <p:sp>
        <p:nvSpPr>
          <p:cNvPr id="12303" name="Rectangle 15">
            <a:extLst>
              <a:ext uri="{FF2B5EF4-FFF2-40B4-BE49-F238E27FC236}">
                <a16:creationId xmlns:a16="http://schemas.microsoft.com/office/drawing/2014/main" id="{1641C603-C9C6-4C13-B271-8E461BD06C1A}"/>
              </a:ext>
            </a:extLst>
          </p:cNvPr>
          <p:cNvSpPr>
            <a:spLocks noChangeArrowheads="1"/>
          </p:cNvSpPr>
          <p:nvPr/>
        </p:nvSpPr>
        <p:spPr bwMode="auto">
          <a:xfrm>
            <a:off x="4267200" y="4419600"/>
            <a:ext cx="2033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Me, too</a:t>
            </a:r>
          </a:p>
        </p:txBody>
      </p:sp>
      <p:sp>
        <p:nvSpPr>
          <p:cNvPr id="17" name="Rectangle 2">
            <a:extLst>
              <a:ext uri="{FF2B5EF4-FFF2-40B4-BE49-F238E27FC236}">
                <a16:creationId xmlns:a16="http://schemas.microsoft.com/office/drawing/2014/main" id="{86129141-4F1D-48DA-9A64-D7CE4D8A4F8C}"/>
              </a:ext>
            </a:extLst>
          </p:cNvPr>
          <p:cNvSpPr txBox="1">
            <a:spLocks noChangeArrowheads="1"/>
          </p:cNvSpPr>
          <p:nvPr/>
        </p:nvSpPr>
        <p:spPr>
          <a:xfrm>
            <a:off x="1524000" y="304800"/>
            <a:ext cx="9144000" cy="838200"/>
          </a:xfrm>
          <a:prstGeom prst="rect">
            <a:avLst/>
          </a:prstGeom>
        </p:spPr>
        <p:txBody>
          <a:bodyPr/>
          <a:lstStyle/>
          <a:p>
            <a:pPr algn="ctr">
              <a:defRPr/>
            </a:pPr>
            <a:r>
              <a:rPr lang="en-US" sz="3600" b="1" kern="0" dirty="0">
                <a:solidFill>
                  <a:srgbClr val="FF0000"/>
                </a:solidFill>
                <a:latin typeface="Comic Sans MS" pitchFamily="66" charset="0"/>
                <a:ea typeface="+mj-ea"/>
                <a:cs typeface="+mj-cs"/>
              </a:rPr>
              <a:t>A4.</a:t>
            </a:r>
            <a:r>
              <a:rPr lang="en-US" sz="3600" b="1" u="sng" kern="0" dirty="0">
                <a:solidFill>
                  <a:srgbClr val="FF0000"/>
                </a:solidFill>
                <a:latin typeface="Comic Sans MS" pitchFamily="66" charset="0"/>
                <a:ea typeface="+mj-ea"/>
                <a:cs typeface="+mj-cs"/>
              </a:rPr>
              <a:t>Listen and complete the dialogue</a:t>
            </a:r>
            <a:r>
              <a:rPr lang="en-US" sz="3600" b="1" kern="0" dirty="0">
                <a:solidFill>
                  <a:srgbClr val="FF0000"/>
                </a:solidFill>
                <a:latin typeface="Comic Sans MS" pitchFamily="66" charset="0"/>
                <a:ea typeface="+mj-ea"/>
                <a:cs typeface="+mj-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90"/>
                                          </p:val>
                                        </p:tav>
                                        <p:tav tm="100000">
                                          <p:val>
                                            <p:fltVal val="0"/>
                                          </p:val>
                                        </p:tav>
                                      </p:tavLst>
                                    </p:anim>
                                    <p:animEffect transition="in" filter="fade">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12299">
                                            <p:txEl>
                                              <p:pRg st="0" end="0"/>
                                            </p:txEl>
                                          </p:spTgt>
                                        </p:tgtEl>
                                        <p:attrNameLst>
                                          <p:attrName>style.visibility</p:attrName>
                                        </p:attrNameLst>
                                      </p:cBhvr>
                                      <p:to>
                                        <p:strVal val="visible"/>
                                      </p:to>
                                    </p:set>
                                    <p:animEffect transition="in" filter="wedge">
                                      <p:cBhvr>
                                        <p:cTn id="15" dur="500"/>
                                        <p:tgtEl>
                                          <p:spTgt spid="1229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12300">
                                            <p:txEl>
                                              <p:pRg st="0" end="0"/>
                                            </p:txEl>
                                          </p:spTgt>
                                        </p:tgtEl>
                                        <p:attrNameLst>
                                          <p:attrName>style.visibility</p:attrName>
                                        </p:attrNameLst>
                                      </p:cBhvr>
                                      <p:to>
                                        <p:strVal val="visible"/>
                                      </p:to>
                                    </p:set>
                                    <p:animEffect transition="in" filter="wedge">
                                      <p:cBhvr>
                                        <p:cTn id="20" dur="500"/>
                                        <p:tgtEl>
                                          <p:spTgt spid="1230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12301">
                                            <p:txEl>
                                              <p:pRg st="0" end="0"/>
                                            </p:txEl>
                                          </p:spTgt>
                                        </p:tgtEl>
                                        <p:attrNameLst>
                                          <p:attrName>style.visibility</p:attrName>
                                        </p:attrNameLst>
                                      </p:cBhvr>
                                      <p:to>
                                        <p:strVal val="visible"/>
                                      </p:to>
                                    </p:set>
                                    <p:animEffect transition="in" filter="wedge">
                                      <p:cBhvr>
                                        <p:cTn id="25" dur="500"/>
                                        <p:tgtEl>
                                          <p:spTgt spid="12301">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2302"/>
                                        </p:tgtEl>
                                        <p:attrNameLst>
                                          <p:attrName>style.visibility</p:attrName>
                                        </p:attrNameLst>
                                      </p:cBhvr>
                                      <p:to>
                                        <p:strVal val="visible"/>
                                      </p:to>
                                    </p:set>
                                    <p:animEffect transition="in" filter="wedge">
                                      <p:cBhvr>
                                        <p:cTn id="30" dur="500"/>
                                        <p:tgtEl>
                                          <p:spTgt spid="123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nodeType="clickEffect">
                                  <p:stCondLst>
                                    <p:cond delay="0"/>
                                  </p:stCondLst>
                                  <p:childTnLst>
                                    <p:set>
                                      <p:cBhvr>
                                        <p:cTn id="34" dur="1" fill="hold">
                                          <p:stCondLst>
                                            <p:cond delay="0"/>
                                          </p:stCondLst>
                                        </p:cTn>
                                        <p:tgtEl>
                                          <p:spTgt spid="12303">
                                            <p:txEl>
                                              <p:pRg st="0" end="0"/>
                                            </p:txEl>
                                          </p:spTgt>
                                        </p:tgtEl>
                                        <p:attrNameLst>
                                          <p:attrName>style.visibility</p:attrName>
                                        </p:attrNameLst>
                                      </p:cBhvr>
                                      <p:to>
                                        <p:strVal val="visible"/>
                                      </p:to>
                                    </p:set>
                                    <p:animEffect transition="in" filter="wedge">
                                      <p:cBhvr>
                                        <p:cTn id="35" dur="500"/>
                                        <p:tgtEl>
                                          <p:spTgt spid="123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9">
            <a:extLst>
              <a:ext uri="{FF2B5EF4-FFF2-40B4-BE49-F238E27FC236}">
                <a16:creationId xmlns:a16="http://schemas.microsoft.com/office/drawing/2014/main" id="{6F637E90-A92D-482B-875B-E802A912C0B5}"/>
              </a:ext>
            </a:extLst>
          </p:cNvPr>
          <p:cNvSpPr txBox="1">
            <a:spLocks noChangeArrowheads="1"/>
          </p:cNvSpPr>
          <p:nvPr/>
        </p:nvSpPr>
        <p:spPr bwMode="auto">
          <a:xfrm>
            <a:off x="1524000" y="1143000"/>
            <a:ext cx="91440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None/>
            </a:pPr>
            <a:r>
              <a:rPr lang="en-US" altLang="en-US">
                <a:latin typeface="Comic Sans MS" panose="030F0702030302020204" pitchFamily="66" charset="0"/>
              </a:rPr>
              <a:t>b, Nam:  Good afternoon, Nga.  </a:t>
            </a:r>
          </a:p>
          <a:p>
            <a:pPr>
              <a:spcBef>
                <a:spcPts val="1800"/>
              </a:spcBef>
              <a:buNone/>
            </a:pPr>
            <a:r>
              <a:rPr lang="en-US" altLang="en-US">
                <a:latin typeface="Comic Sans MS" panose="030F0702030302020204" pitchFamily="66" charset="0"/>
              </a:rPr>
              <a:t>              ……………………………………..?</a:t>
            </a:r>
          </a:p>
          <a:p>
            <a:pPr>
              <a:spcBef>
                <a:spcPts val="1800"/>
              </a:spcBef>
              <a:buNone/>
            </a:pPr>
            <a:r>
              <a:rPr lang="en-US" altLang="en-US">
                <a:latin typeface="Comic Sans MS" panose="030F0702030302020204" pitchFamily="66" charset="0"/>
              </a:rPr>
              <a:t>    Nga: ………, thanks. ……………………………...., Nam ?</a:t>
            </a:r>
          </a:p>
          <a:p>
            <a:pPr>
              <a:spcBef>
                <a:spcPts val="1800"/>
              </a:spcBef>
              <a:buNone/>
            </a:pPr>
            <a:r>
              <a:rPr lang="en-US" altLang="en-US">
                <a:latin typeface="Comic Sans MS" panose="030F0702030302020204" pitchFamily="66" charset="0"/>
              </a:rPr>
              <a:t>    Nam:  …………………,thanks.</a:t>
            </a:r>
          </a:p>
          <a:p>
            <a:pPr>
              <a:spcBef>
                <a:spcPts val="1800"/>
              </a:spcBef>
              <a:buNone/>
            </a:pPr>
            <a:r>
              <a:rPr lang="en-US" altLang="en-US">
                <a:latin typeface="Comic Sans MS" panose="030F0702030302020204" pitchFamily="66" charset="0"/>
              </a:rPr>
              <a:t>    Nga: I’m going to the lunch room.</a:t>
            </a:r>
          </a:p>
          <a:p>
            <a:pPr>
              <a:spcBef>
                <a:spcPts val="1800"/>
              </a:spcBef>
              <a:buNone/>
            </a:pPr>
            <a:r>
              <a:rPr lang="en-US" altLang="en-US">
                <a:latin typeface="Comic Sans MS" panose="030F0702030302020204" pitchFamily="66" charset="0"/>
              </a:rPr>
              <a:t>    Nam:  Yes, ……………… .</a:t>
            </a:r>
          </a:p>
          <a:p>
            <a:pPr eaLnBrk="1" hangingPunct="1">
              <a:spcBef>
                <a:spcPct val="0"/>
              </a:spcBef>
              <a:buFontTx/>
              <a:buNone/>
            </a:pPr>
            <a:endParaRPr lang="en-US" altLang="en-US">
              <a:latin typeface="Comic Sans MS" panose="030F0702030302020204" pitchFamily="66" charset="0"/>
            </a:endParaRPr>
          </a:p>
        </p:txBody>
      </p:sp>
      <p:sp>
        <p:nvSpPr>
          <p:cNvPr id="12304" name="Rectangle 16">
            <a:extLst>
              <a:ext uri="{FF2B5EF4-FFF2-40B4-BE49-F238E27FC236}">
                <a16:creationId xmlns:a16="http://schemas.microsoft.com/office/drawing/2014/main" id="{6A09B07E-FCBF-4065-9F1F-3FFEB1FD9997}"/>
              </a:ext>
            </a:extLst>
          </p:cNvPr>
          <p:cNvSpPr>
            <a:spLocks noChangeArrowheads="1"/>
          </p:cNvSpPr>
          <p:nvPr/>
        </p:nvSpPr>
        <p:spPr bwMode="auto">
          <a:xfrm>
            <a:off x="3502026" y="1854200"/>
            <a:ext cx="3598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How is everything</a:t>
            </a:r>
          </a:p>
        </p:txBody>
      </p:sp>
      <p:sp>
        <p:nvSpPr>
          <p:cNvPr id="12305" name="Rectangle 17">
            <a:extLst>
              <a:ext uri="{FF2B5EF4-FFF2-40B4-BE49-F238E27FC236}">
                <a16:creationId xmlns:a16="http://schemas.microsoft.com/office/drawing/2014/main" id="{8FBE33E1-D464-4377-8D27-D24CB50F4710}"/>
              </a:ext>
            </a:extLst>
          </p:cNvPr>
          <p:cNvSpPr>
            <a:spLocks noChangeArrowheads="1"/>
          </p:cNvSpPr>
          <p:nvPr/>
        </p:nvSpPr>
        <p:spPr bwMode="auto">
          <a:xfrm>
            <a:off x="3048000" y="2540000"/>
            <a:ext cx="97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 Ok </a:t>
            </a:r>
          </a:p>
        </p:txBody>
      </p:sp>
      <p:sp>
        <p:nvSpPr>
          <p:cNvPr id="12306" name="Rectangle 18">
            <a:extLst>
              <a:ext uri="{FF2B5EF4-FFF2-40B4-BE49-F238E27FC236}">
                <a16:creationId xmlns:a16="http://schemas.microsoft.com/office/drawing/2014/main" id="{B3AF08D5-FB72-4C72-9535-C09AEDE2827D}"/>
              </a:ext>
            </a:extLst>
          </p:cNvPr>
          <p:cNvSpPr>
            <a:spLocks noChangeArrowheads="1"/>
          </p:cNvSpPr>
          <p:nvPr/>
        </p:nvSpPr>
        <p:spPr bwMode="auto">
          <a:xfrm rot="10800000" flipV="1">
            <a:off x="5562600" y="254000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How are you today</a:t>
            </a:r>
          </a:p>
        </p:txBody>
      </p:sp>
      <p:sp>
        <p:nvSpPr>
          <p:cNvPr id="12307" name="Rectangle 19">
            <a:extLst>
              <a:ext uri="{FF2B5EF4-FFF2-40B4-BE49-F238E27FC236}">
                <a16:creationId xmlns:a16="http://schemas.microsoft.com/office/drawing/2014/main" id="{793036ED-1A83-4609-9F21-27E87F11CF49}"/>
              </a:ext>
            </a:extLst>
          </p:cNvPr>
          <p:cNvSpPr>
            <a:spLocks noChangeArrowheads="1"/>
          </p:cNvSpPr>
          <p:nvPr/>
        </p:nvSpPr>
        <p:spPr bwMode="auto">
          <a:xfrm>
            <a:off x="3306764" y="3302000"/>
            <a:ext cx="1951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Just fine</a:t>
            </a:r>
          </a:p>
        </p:txBody>
      </p:sp>
      <p:sp>
        <p:nvSpPr>
          <p:cNvPr id="12308" name="Rectangle 20">
            <a:extLst>
              <a:ext uri="{FF2B5EF4-FFF2-40B4-BE49-F238E27FC236}">
                <a16:creationId xmlns:a16="http://schemas.microsoft.com/office/drawing/2014/main" id="{AD3B0F11-4CB7-48BB-8CD8-6624C64D9CEF}"/>
              </a:ext>
            </a:extLst>
          </p:cNvPr>
          <p:cNvSpPr>
            <a:spLocks noChangeArrowheads="1"/>
          </p:cNvSpPr>
          <p:nvPr/>
        </p:nvSpPr>
        <p:spPr bwMode="auto">
          <a:xfrm>
            <a:off x="4265614" y="47498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FF"/>
                </a:solidFill>
                <a:latin typeface="Comic Sans MS" panose="030F0702030302020204" pitchFamily="66" charset="0"/>
              </a:rPr>
              <a:t>so am 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304">
                                            <p:txEl>
                                              <p:pRg st="0" end="0"/>
                                            </p:txEl>
                                          </p:spTgt>
                                        </p:tgtEl>
                                        <p:attrNameLst>
                                          <p:attrName>style.visibility</p:attrName>
                                        </p:attrNameLst>
                                      </p:cBhvr>
                                      <p:to>
                                        <p:strVal val="visible"/>
                                      </p:to>
                                    </p:set>
                                    <p:animEffect transition="in" filter="wipe(down)">
                                      <p:cBhvr>
                                        <p:cTn id="7" dur="500"/>
                                        <p:tgtEl>
                                          <p:spTgt spid="123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305">
                                            <p:txEl>
                                              <p:pRg st="0" end="0"/>
                                            </p:txEl>
                                          </p:spTgt>
                                        </p:tgtEl>
                                        <p:attrNameLst>
                                          <p:attrName>style.visibility</p:attrName>
                                        </p:attrNameLst>
                                      </p:cBhvr>
                                      <p:to>
                                        <p:strVal val="visible"/>
                                      </p:to>
                                    </p:set>
                                    <p:animEffect transition="in" filter="wipe(down)">
                                      <p:cBhvr>
                                        <p:cTn id="12" dur="500"/>
                                        <p:tgtEl>
                                          <p:spTgt spid="123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306">
                                            <p:txEl>
                                              <p:pRg st="0" end="0"/>
                                            </p:txEl>
                                          </p:spTgt>
                                        </p:tgtEl>
                                        <p:attrNameLst>
                                          <p:attrName>style.visibility</p:attrName>
                                        </p:attrNameLst>
                                      </p:cBhvr>
                                      <p:to>
                                        <p:strVal val="visible"/>
                                      </p:to>
                                    </p:set>
                                    <p:animEffect transition="in" filter="wipe(down)">
                                      <p:cBhvr>
                                        <p:cTn id="17" dur="500"/>
                                        <p:tgtEl>
                                          <p:spTgt spid="1230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307">
                                            <p:txEl>
                                              <p:pRg st="0" end="0"/>
                                            </p:txEl>
                                          </p:spTgt>
                                        </p:tgtEl>
                                        <p:attrNameLst>
                                          <p:attrName>style.visibility</p:attrName>
                                        </p:attrNameLst>
                                      </p:cBhvr>
                                      <p:to>
                                        <p:strVal val="visible"/>
                                      </p:to>
                                    </p:set>
                                    <p:animEffect transition="in" filter="wipe(down)">
                                      <p:cBhvr>
                                        <p:cTn id="22" dur="500"/>
                                        <p:tgtEl>
                                          <p:spTgt spid="1230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308">
                                            <p:txEl>
                                              <p:pRg st="0" end="0"/>
                                            </p:txEl>
                                          </p:spTgt>
                                        </p:tgtEl>
                                        <p:attrNameLst>
                                          <p:attrName>style.visibility</p:attrName>
                                        </p:attrNameLst>
                                      </p:cBhvr>
                                      <p:to>
                                        <p:strVal val="visible"/>
                                      </p:to>
                                    </p:set>
                                    <p:animEffect transition="in" filter="wipe(down)">
                                      <p:cBhvr>
                                        <p:cTn id="27" dur="500"/>
                                        <p:tgtEl>
                                          <p:spTgt spid="123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k3">
            <a:extLst>
              <a:ext uri="{FF2B5EF4-FFF2-40B4-BE49-F238E27FC236}">
                <a16:creationId xmlns:a16="http://schemas.microsoft.com/office/drawing/2014/main" id="{33D3B82D-3943-4B3D-BB96-D8CF9B247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5">
            <a:extLst>
              <a:ext uri="{FF2B5EF4-FFF2-40B4-BE49-F238E27FC236}">
                <a16:creationId xmlns:a16="http://schemas.microsoft.com/office/drawing/2014/main" id="{FC85215F-3A7D-48E5-93E0-CBB0A994B6FD}"/>
              </a:ext>
            </a:extLst>
          </p:cNvPr>
          <p:cNvSpPr>
            <a:spLocks noChangeArrowheads="1" noChangeShapeType="1" noTextEdit="1"/>
          </p:cNvSpPr>
          <p:nvPr/>
        </p:nvSpPr>
        <p:spPr bwMode="auto">
          <a:xfrm rot="10800000" flipH="1" flipV="1">
            <a:off x="3276600" y="1600200"/>
            <a:ext cx="5410200" cy="2971800"/>
          </a:xfrm>
          <a:prstGeom prst="rect">
            <a:avLst/>
          </a:prstGeom>
        </p:spPr>
        <p:txBody>
          <a:bodyPr spcFirstLastPara="1" wrap="none" fromWordArt="1">
            <a:prstTxWarp prst="textArchUp">
              <a:avLst>
                <a:gd name="adj" fmla="val 12251281"/>
              </a:avLst>
            </a:prstTxWarp>
          </a:bodyPr>
          <a:lstStyle/>
          <a:p>
            <a:pPr algn="ctr"/>
            <a:r>
              <a:rPr lang="en-US" sz="3600" kern="10">
                <a:ln w="9525">
                  <a:solidFill>
                    <a:srgbClr val="660033"/>
                  </a:solidFill>
                  <a:round/>
                  <a:headEnd/>
                  <a:tailEnd/>
                </a:ln>
                <a:solidFill>
                  <a:srgbClr val="0000CC"/>
                </a:solidFill>
                <a:effectLst>
                  <a:outerShdw dist="35921" dir="2700000" algn="ctr" rotWithShape="0">
                    <a:srgbClr val="C0C0C0">
                      <a:alpha val="79999"/>
                    </a:srgbClr>
                  </a:outerShdw>
                </a:effectLst>
                <a:latin typeface="Monotype Corsiva" panose="03010101010201010101" pitchFamily="66" charset="0"/>
              </a:rPr>
              <a:t>Homework</a:t>
            </a:r>
          </a:p>
        </p:txBody>
      </p:sp>
      <p:sp>
        <p:nvSpPr>
          <p:cNvPr id="18438" name="Text Box 6">
            <a:extLst>
              <a:ext uri="{FF2B5EF4-FFF2-40B4-BE49-F238E27FC236}">
                <a16:creationId xmlns:a16="http://schemas.microsoft.com/office/drawing/2014/main" id="{FDE28772-B9B7-474D-B05E-0A7C80D7A7E3}"/>
              </a:ext>
            </a:extLst>
          </p:cNvPr>
          <p:cNvSpPr txBox="1">
            <a:spLocks noChangeArrowheads="1"/>
          </p:cNvSpPr>
          <p:nvPr/>
        </p:nvSpPr>
        <p:spPr bwMode="auto">
          <a:xfrm>
            <a:off x="2743200" y="2590801"/>
            <a:ext cx="7924800" cy="1446550"/>
          </a:xfrm>
          <a:prstGeom prst="rect">
            <a:avLst/>
          </a:prstGeom>
          <a:noFill/>
          <a:ln>
            <a:noFill/>
          </a:ln>
          <a:effec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defRPr/>
            </a:pPr>
            <a:r>
              <a:rPr lang="en-US" altLang="en-US" sz="4400" b="1" dirty="0">
                <a:solidFill>
                  <a:srgbClr val="000000"/>
                </a:solidFill>
                <a:latin typeface="Times New Roman" pitchFamily="18" charset="0"/>
                <a:cs typeface="Times New Roman" pitchFamily="18" charset="0"/>
              </a:rPr>
              <a:t>Learn the lesson well.</a:t>
            </a:r>
          </a:p>
          <a:p>
            <a:pPr marL="0" indent="0">
              <a:defRPr/>
            </a:pPr>
            <a:r>
              <a:rPr lang="en-US" altLang="en-US" sz="4400" b="1" dirty="0">
                <a:solidFill>
                  <a:srgbClr val="000000"/>
                </a:solidFill>
                <a:latin typeface="Times New Roman" pitchFamily="18" charset="0"/>
                <a:cs typeface="Times New Roman" pitchFamily="18" charset="0"/>
              </a:rPr>
              <a:t>- Prepare: Unit 1: B1,2,4,5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500" fill="hold"/>
                                        <p:tgtEl>
                                          <p:spTgt spid="18437"/>
                                        </p:tgtEl>
                                        <p:attrNameLst>
                                          <p:attrName>ppt_w</p:attrName>
                                        </p:attrNameLst>
                                      </p:cBhvr>
                                      <p:tavLst>
                                        <p:tav tm="0">
                                          <p:val>
                                            <p:strVal val="#ppt_w*2.5"/>
                                          </p:val>
                                        </p:tav>
                                        <p:tav tm="100000">
                                          <p:val>
                                            <p:strVal val="#ppt_w"/>
                                          </p:val>
                                        </p:tav>
                                      </p:tavLst>
                                    </p:anim>
                                    <p:anim calcmode="lin" valueType="num">
                                      <p:cBhvr>
                                        <p:cTn id="8" dur="500" fill="hold"/>
                                        <p:tgtEl>
                                          <p:spTgt spid="18437"/>
                                        </p:tgtEl>
                                        <p:attrNameLst>
                                          <p:attrName>ppt_h</p:attrName>
                                        </p:attrNameLst>
                                      </p:cBhvr>
                                      <p:tavLst>
                                        <p:tav tm="0">
                                          <p:val>
                                            <p:strVal val="#ppt_h*0.01"/>
                                          </p:val>
                                        </p:tav>
                                        <p:tav tm="100000">
                                          <p:val>
                                            <p:strVal val="#ppt_h"/>
                                          </p:val>
                                        </p:tav>
                                      </p:tavLst>
                                    </p:anim>
                                    <p:anim calcmode="lin" valueType="num">
                                      <p:cBhvr>
                                        <p:cTn id="9" dur="500" fill="hold"/>
                                        <p:tgtEl>
                                          <p:spTgt spid="18437"/>
                                        </p:tgtEl>
                                        <p:attrNameLst>
                                          <p:attrName>ppt_x</p:attrName>
                                        </p:attrNameLst>
                                      </p:cBhvr>
                                      <p:tavLst>
                                        <p:tav tm="0">
                                          <p:val>
                                            <p:strVal val="#ppt_x"/>
                                          </p:val>
                                        </p:tav>
                                        <p:tav tm="100000">
                                          <p:val>
                                            <p:strVal val="#ppt_x"/>
                                          </p:val>
                                        </p:tav>
                                      </p:tavLst>
                                    </p:anim>
                                    <p:anim calcmode="lin" valueType="num">
                                      <p:cBhvr>
                                        <p:cTn id="10" dur="500" fill="hold"/>
                                        <p:tgtEl>
                                          <p:spTgt spid="18437"/>
                                        </p:tgtEl>
                                        <p:attrNameLst>
                                          <p:attrName>ppt_y</p:attrName>
                                        </p:attrNameLst>
                                      </p:cBhvr>
                                      <p:tavLst>
                                        <p:tav tm="0">
                                          <p:val>
                                            <p:strVal val="#ppt_h+1"/>
                                          </p:val>
                                        </p:tav>
                                        <p:tav tm="100000">
                                          <p:val>
                                            <p:strVal val="#ppt_y"/>
                                          </p:val>
                                        </p:tav>
                                      </p:tavLst>
                                    </p:anim>
                                    <p:animEffect transition="in" filter="fade">
                                      <p:cBhvr>
                                        <p:cTn id="11" dur="500"/>
                                        <p:tgtEl>
                                          <p:spTgt spid="18437"/>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18438"/>
                                        </p:tgtEl>
                                        <p:attrNameLst>
                                          <p:attrName>style.visibility</p:attrName>
                                        </p:attrNameLst>
                                      </p:cBhvr>
                                      <p:to>
                                        <p:strVal val="visible"/>
                                      </p:to>
                                    </p:set>
                                    <p:animEffect transition="in" filter="wheel(4)">
                                      <p:cBhvr>
                                        <p:cTn id="14"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A5DB6E2A-20DF-453F-AEC9-E42FE2C87B42}"/>
              </a:ext>
            </a:extLst>
          </p:cNvPr>
          <p:cNvSpPr>
            <a:spLocks noGrp="1"/>
          </p:cNvSpPr>
          <p:nvPr>
            <p:ph idx="1"/>
          </p:nvPr>
        </p:nvSpPr>
        <p:spPr/>
        <p:txBody>
          <a:bodyPr/>
          <a:lstStyle/>
          <a:p>
            <a:pPr algn="ctr"/>
            <a:r>
              <a:rPr lang="en-US" altLang="en-US" sz="7200" b="1" i="1">
                <a:solidFill>
                  <a:srgbClr val="FF0000"/>
                </a:solidFill>
                <a:latin typeface="Times New Roman" panose="02020603050405020304" pitchFamily="18" charset="0"/>
                <a:cs typeface="Times New Roman" panose="02020603050405020304" pitchFamily="18" charset="0"/>
              </a:rPr>
              <a:t>Thanks for your attention</a:t>
            </a:r>
            <a:r>
              <a:rPr lang="vi-VN" altLang="en-US" sz="7200" b="1" i="1">
                <a:solidFill>
                  <a:srgbClr val="FF0000"/>
                </a:solidFill>
                <a:latin typeface="Times New Roman" panose="02020603050405020304" pitchFamily="18" charset="0"/>
                <a:cs typeface="Times New Roman" panose="02020603050405020304" pitchFamily="18" charset="0"/>
              </a:rPr>
              <a:t>.</a:t>
            </a:r>
            <a:endParaRPr lang="en-US" altLang="en-US" sz="72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d.f18.photo.zdn.vn/upload/original/2015/09/16/23/02/3184372001_1028379458_574_574.jpg">
            <a:extLst>
              <a:ext uri="{FF2B5EF4-FFF2-40B4-BE49-F238E27FC236}">
                <a16:creationId xmlns:a16="http://schemas.microsoft.com/office/drawing/2014/main" id="{C448B79E-AA30-4D06-80EB-1E87F17C4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4"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a:extLst>
              <a:ext uri="{FF2B5EF4-FFF2-40B4-BE49-F238E27FC236}">
                <a16:creationId xmlns:a16="http://schemas.microsoft.com/office/drawing/2014/main" id="{10080966-70FE-4EAB-81C7-877032747CF2}"/>
              </a:ext>
            </a:extLst>
          </p:cNvPr>
          <p:cNvSpPr txBox="1">
            <a:spLocks noChangeArrowheads="1"/>
          </p:cNvSpPr>
          <p:nvPr/>
        </p:nvSpPr>
        <p:spPr bwMode="auto">
          <a:xfrm>
            <a:off x="2438400" y="83820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 classmate (n): </a:t>
            </a:r>
          </a:p>
        </p:txBody>
      </p:sp>
      <p:sp>
        <p:nvSpPr>
          <p:cNvPr id="11268" name="Text Box 5">
            <a:hlinkClick r:id="rId3" action="ppaction://hlinkfile"/>
            <a:extLst>
              <a:ext uri="{FF2B5EF4-FFF2-40B4-BE49-F238E27FC236}">
                <a16:creationId xmlns:a16="http://schemas.microsoft.com/office/drawing/2014/main" id="{FFA25D66-D551-4177-9C1D-7D968048E8B6}"/>
              </a:ext>
            </a:extLst>
          </p:cNvPr>
          <p:cNvSpPr txBox="1">
            <a:spLocks noChangeArrowheads="1"/>
          </p:cNvSpPr>
          <p:nvPr/>
        </p:nvSpPr>
        <p:spPr bwMode="auto">
          <a:xfrm>
            <a:off x="6096000" y="838201"/>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 bạn cùng lớp</a:t>
            </a:r>
          </a:p>
        </p:txBody>
      </p:sp>
      <p:sp>
        <p:nvSpPr>
          <p:cNvPr id="16" name="Text Box 21">
            <a:extLst>
              <a:ext uri="{FF2B5EF4-FFF2-40B4-BE49-F238E27FC236}">
                <a16:creationId xmlns:a16="http://schemas.microsoft.com/office/drawing/2014/main" id="{18484BB0-7514-4F12-AA35-5BE754F016E8}"/>
              </a:ext>
            </a:extLst>
          </p:cNvPr>
          <p:cNvSpPr txBox="1">
            <a:spLocks noChangeArrowheads="1"/>
          </p:cNvSpPr>
          <p:nvPr/>
        </p:nvSpPr>
        <p:spPr bwMode="auto">
          <a:xfrm>
            <a:off x="2438400" y="140335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 So am I =</a:t>
            </a:r>
          </a:p>
        </p:txBody>
      </p:sp>
      <p:sp>
        <p:nvSpPr>
          <p:cNvPr id="18" name="TextBox 17">
            <a:extLst>
              <a:ext uri="{FF2B5EF4-FFF2-40B4-BE49-F238E27FC236}">
                <a16:creationId xmlns:a16="http://schemas.microsoft.com/office/drawing/2014/main" id="{6138BDE8-8817-44B6-9BCB-4949D7D58DC8}"/>
              </a:ext>
            </a:extLst>
          </p:cNvPr>
          <p:cNvSpPr txBox="1">
            <a:spLocks noChangeArrowheads="1"/>
          </p:cNvSpPr>
          <p:nvPr/>
        </p:nvSpPr>
        <p:spPr bwMode="auto">
          <a:xfrm>
            <a:off x="4038600" y="304801"/>
            <a:ext cx="4419600" cy="646113"/>
          </a:xfrm>
          <a:prstGeom prst="rect">
            <a:avLst/>
          </a:prstGeom>
          <a:noFill/>
          <a:ln w="9525">
            <a:noFill/>
            <a:miter lim="800000"/>
            <a:headEnd/>
            <a:tailEnd/>
          </a:ln>
        </p:spPr>
        <p:txBody>
          <a:bodyPr>
            <a:spAutoFit/>
          </a:bodyPr>
          <a:lstStyle/>
          <a:p>
            <a:pPr>
              <a:defRPr/>
            </a:pPr>
            <a:r>
              <a:rPr lang="vi-VN" sz="3600" b="1" u="sng" dirty="0">
                <a:solidFill>
                  <a:srgbClr val="FF0000"/>
                </a:solidFill>
                <a:latin typeface="+mj-lt"/>
              </a:rPr>
              <a:t>I. VOCABULARY</a:t>
            </a:r>
          </a:p>
        </p:txBody>
      </p:sp>
      <p:sp>
        <p:nvSpPr>
          <p:cNvPr id="25" name="Text Box 21">
            <a:extLst>
              <a:ext uri="{FF2B5EF4-FFF2-40B4-BE49-F238E27FC236}">
                <a16:creationId xmlns:a16="http://schemas.microsoft.com/office/drawing/2014/main" id="{48EEAA30-D3EF-4FF9-A0E8-98A6E229E1E8}"/>
              </a:ext>
            </a:extLst>
          </p:cNvPr>
          <p:cNvSpPr txBox="1">
            <a:spLocks noChangeArrowheads="1"/>
          </p:cNvSpPr>
          <p:nvPr/>
        </p:nvSpPr>
        <p:spPr bwMode="auto">
          <a:xfrm>
            <a:off x="4953000" y="1371601"/>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Me, too.</a:t>
            </a:r>
          </a:p>
        </p:txBody>
      </p:sp>
      <p:sp>
        <p:nvSpPr>
          <p:cNvPr id="11272" name="Text Box 20">
            <a:hlinkClick r:id="rId4"/>
            <a:extLst>
              <a:ext uri="{FF2B5EF4-FFF2-40B4-BE49-F238E27FC236}">
                <a16:creationId xmlns:a16="http://schemas.microsoft.com/office/drawing/2014/main" id="{52C705BD-F81D-45B6-AAB9-02185DC27651}"/>
              </a:ext>
            </a:extLst>
          </p:cNvPr>
          <p:cNvSpPr txBox="1">
            <a:spLocks noChangeArrowheads="1"/>
          </p:cNvSpPr>
          <p:nvPr/>
        </p:nvSpPr>
        <p:spPr bwMode="auto">
          <a:xfrm>
            <a:off x="7086600" y="1371601"/>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Tôi cũng vậy.</a:t>
            </a:r>
          </a:p>
        </p:txBody>
      </p:sp>
      <p:sp>
        <p:nvSpPr>
          <p:cNvPr id="12" name="Text Box 4">
            <a:extLst>
              <a:ext uri="{FF2B5EF4-FFF2-40B4-BE49-F238E27FC236}">
                <a16:creationId xmlns:a16="http://schemas.microsoft.com/office/drawing/2014/main" id="{187B244F-782B-4EDF-84B7-F70535125AD7}"/>
              </a:ext>
            </a:extLst>
          </p:cNvPr>
          <p:cNvSpPr txBox="1">
            <a:spLocks noChangeArrowheads="1"/>
          </p:cNvSpPr>
          <p:nvPr/>
        </p:nvSpPr>
        <p:spPr bwMode="auto">
          <a:xfrm>
            <a:off x="2438400" y="1981201"/>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 still (adv) :</a:t>
            </a:r>
          </a:p>
        </p:txBody>
      </p:sp>
      <p:sp>
        <p:nvSpPr>
          <p:cNvPr id="13" name="Text Box 5">
            <a:hlinkClick r:id="rId3" action="ppaction://hlinkfile"/>
            <a:extLst>
              <a:ext uri="{FF2B5EF4-FFF2-40B4-BE49-F238E27FC236}">
                <a16:creationId xmlns:a16="http://schemas.microsoft.com/office/drawing/2014/main" id="{7D559F09-205A-45A8-873C-EFC9590A3801}"/>
              </a:ext>
            </a:extLst>
          </p:cNvPr>
          <p:cNvSpPr txBox="1">
            <a:spLocks noChangeArrowheads="1"/>
          </p:cNvSpPr>
          <p:nvPr/>
        </p:nvSpPr>
        <p:spPr bwMode="auto">
          <a:xfrm>
            <a:off x="5334000" y="1981201"/>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 vẫn</a:t>
            </a:r>
          </a:p>
        </p:txBody>
      </p:sp>
      <p:sp>
        <p:nvSpPr>
          <p:cNvPr id="17" name="Text Box 4">
            <a:extLst>
              <a:ext uri="{FF2B5EF4-FFF2-40B4-BE49-F238E27FC236}">
                <a16:creationId xmlns:a16="http://schemas.microsoft.com/office/drawing/2014/main" id="{39C9CE59-FD78-40FF-B20C-F700FC6C7A32}"/>
              </a:ext>
            </a:extLst>
          </p:cNvPr>
          <p:cNvSpPr txBox="1">
            <a:spLocks noChangeArrowheads="1"/>
          </p:cNvSpPr>
          <p:nvPr/>
        </p:nvSpPr>
        <p:spPr bwMode="auto">
          <a:xfrm>
            <a:off x="2438400" y="2590801"/>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 unhappy (adj) :</a:t>
            </a:r>
          </a:p>
        </p:txBody>
      </p:sp>
      <p:sp>
        <p:nvSpPr>
          <p:cNvPr id="19" name="Text Box 5">
            <a:hlinkClick r:id="rId3" action="ppaction://hlinkfile"/>
            <a:extLst>
              <a:ext uri="{FF2B5EF4-FFF2-40B4-BE49-F238E27FC236}">
                <a16:creationId xmlns:a16="http://schemas.microsoft.com/office/drawing/2014/main" id="{DBFBC3B4-39AF-43BF-905F-76ABE4B21E6B}"/>
              </a:ext>
            </a:extLst>
          </p:cNvPr>
          <p:cNvSpPr txBox="1">
            <a:spLocks noChangeArrowheads="1"/>
          </p:cNvSpPr>
          <p:nvPr/>
        </p:nvSpPr>
        <p:spPr bwMode="auto">
          <a:xfrm>
            <a:off x="6629400" y="2590801"/>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 không vui</a:t>
            </a:r>
          </a:p>
        </p:txBody>
      </p:sp>
      <p:sp>
        <p:nvSpPr>
          <p:cNvPr id="20" name="Text Box 4">
            <a:extLst>
              <a:ext uri="{FF2B5EF4-FFF2-40B4-BE49-F238E27FC236}">
                <a16:creationId xmlns:a16="http://schemas.microsoft.com/office/drawing/2014/main" id="{60C5ABDF-BE12-43F2-9F7B-7A7F31B96A9F}"/>
              </a:ext>
            </a:extLst>
          </p:cNvPr>
          <p:cNvSpPr txBox="1">
            <a:spLocks noChangeArrowheads="1"/>
          </p:cNvSpPr>
          <p:nvPr/>
        </p:nvSpPr>
        <p:spPr bwMode="auto">
          <a:xfrm>
            <a:off x="2438400" y="3200401"/>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 different (adj) :</a:t>
            </a:r>
          </a:p>
        </p:txBody>
      </p:sp>
      <p:sp>
        <p:nvSpPr>
          <p:cNvPr id="21" name="Text Box 5">
            <a:hlinkClick r:id="rId3" action="ppaction://hlinkfile"/>
            <a:extLst>
              <a:ext uri="{FF2B5EF4-FFF2-40B4-BE49-F238E27FC236}">
                <a16:creationId xmlns:a16="http://schemas.microsoft.com/office/drawing/2014/main" id="{E926C0B5-F4BA-4CF8-BCB5-2370638D4FE1}"/>
              </a:ext>
            </a:extLst>
          </p:cNvPr>
          <p:cNvSpPr txBox="1">
            <a:spLocks noChangeArrowheads="1"/>
          </p:cNvSpPr>
          <p:nvPr/>
        </p:nvSpPr>
        <p:spPr bwMode="auto">
          <a:xfrm>
            <a:off x="6400800" y="3200401"/>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 không giống, khác</a:t>
            </a:r>
          </a:p>
        </p:txBody>
      </p:sp>
      <p:sp>
        <p:nvSpPr>
          <p:cNvPr id="22" name="Text Box 4">
            <a:extLst>
              <a:ext uri="{FF2B5EF4-FFF2-40B4-BE49-F238E27FC236}">
                <a16:creationId xmlns:a16="http://schemas.microsoft.com/office/drawing/2014/main" id="{8CC16256-5D77-4406-8AD3-B32CA7DC7C0E}"/>
              </a:ext>
            </a:extLst>
          </p:cNvPr>
          <p:cNvSpPr txBox="1">
            <a:spLocks noChangeArrowheads="1"/>
          </p:cNvSpPr>
          <p:nvPr/>
        </p:nvSpPr>
        <p:spPr bwMode="auto">
          <a:xfrm>
            <a:off x="2438400" y="3810001"/>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 lots of = a lot of :</a:t>
            </a:r>
          </a:p>
        </p:txBody>
      </p:sp>
      <p:sp>
        <p:nvSpPr>
          <p:cNvPr id="23" name="Text Box 5">
            <a:hlinkClick r:id="rId3" action="ppaction://hlinkfile"/>
            <a:extLst>
              <a:ext uri="{FF2B5EF4-FFF2-40B4-BE49-F238E27FC236}">
                <a16:creationId xmlns:a16="http://schemas.microsoft.com/office/drawing/2014/main" id="{4F90E4B1-3022-41DA-9F96-B19574399D8C}"/>
              </a:ext>
            </a:extLst>
          </p:cNvPr>
          <p:cNvSpPr txBox="1">
            <a:spLocks noChangeArrowheads="1"/>
          </p:cNvSpPr>
          <p:nvPr/>
        </p:nvSpPr>
        <p:spPr bwMode="auto">
          <a:xfrm>
            <a:off x="6934200" y="3810001"/>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 nhiều</a:t>
            </a:r>
          </a:p>
        </p:txBody>
      </p:sp>
      <p:sp>
        <p:nvSpPr>
          <p:cNvPr id="24" name="Text Box 4">
            <a:extLst>
              <a:ext uri="{FF2B5EF4-FFF2-40B4-BE49-F238E27FC236}">
                <a16:creationId xmlns:a16="http://schemas.microsoft.com/office/drawing/2014/main" id="{1602ED6F-F65D-4F0C-9BE2-6A56C08D189A}"/>
              </a:ext>
            </a:extLst>
          </p:cNvPr>
          <p:cNvSpPr txBox="1">
            <a:spLocks noChangeArrowheads="1"/>
          </p:cNvSpPr>
          <p:nvPr/>
        </p:nvSpPr>
        <p:spPr bwMode="auto">
          <a:xfrm>
            <a:off x="2438400" y="441960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 uncle (n):</a:t>
            </a:r>
          </a:p>
        </p:txBody>
      </p:sp>
      <p:sp>
        <p:nvSpPr>
          <p:cNvPr id="27" name="Text Box 5">
            <a:hlinkClick r:id="rId3" action="ppaction://hlinkfile"/>
            <a:extLst>
              <a:ext uri="{FF2B5EF4-FFF2-40B4-BE49-F238E27FC236}">
                <a16:creationId xmlns:a16="http://schemas.microsoft.com/office/drawing/2014/main" id="{0FBEB6B3-BC9F-4655-A452-0EB11E585C87}"/>
              </a:ext>
            </a:extLst>
          </p:cNvPr>
          <p:cNvSpPr txBox="1">
            <a:spLocks noChangeArrowheads="1"/>
          </p:cNvSpPr>
          <p:nvPr/>
        </p:nvSpPr>
        <p:spPr bwMode="auto">
          <a:xfrm>
            <a:off x="4953000" y="4419601"/>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 cậu, chú, bác</a:t>
            </a:r>
          </a:p>
        </p:txBody>
      </p:sp>
      <p:sp>
        <p:nvSpPr>
          <p:cNvPr id="28" name="Text Box 4">
            <a:extLst>
              <a:ext uri="{FF2B5EF4-FFF2-40B4-BE49-F238E27FC236}">
                <a16:creationId xmlns:a16="http://schemas.microsoft.com/office/drawing/2014/main" id="{DA4AF350-978E-4E62-81A3-944E476B7FAF}"/>
              </a:ext>
            </a:extLst>
          </p:cNvPr>
          <p:cNvSpPr txBox="1">
            <a:spLocks noChangeArrowheads="1"/>
          </p:cNvSpPr>
          <p:nvPr/>
        </p:nvSpPr>
        <p:spPr bwMode="auto">
          <a:xfrm>
            <a:off x="2438400" y="510540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 aunt (n) :</a:t>
            </a:r>
          </a:p>
        </p:txBody>
      </p:sp>
      <p:sp>
        <p:nvSpPr>
          <p:cNvPr id="29" name="Text Box 5">
            <a:hlinkClick r:id="rId3" action="ppaction://hlinkfile"/>
            <a:extLst>
              <a:ext uri="{FF2B5EF4-FFF2-40B4-BE49-F238E27FC236}">
                <a16:creationId xmlns:a16="http://schemas.microsoft.com/office/drawing/2014/main" id="{FBDC2967-0381-4C82-9E83-F15763C35081}"/>
              </a:ext>
            </a:extLst>
          </p:cNvPr>
          <p:cNvSpPr txBox="1">
            <a:spLocks noChangeArrowheads="1"/>
          </p:cNvSpPr>
          <p:nvPr/>
        </p:nvSpPr>
        <p:spPr bwMode="auto">
          <a:xfrm>
            <a:off x="5029200" y="510540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 cô, dì, thím, mợ</a:t>
            </a:r>
          </a:p>
        </p:txBody>
      </p:sp>
      <p:sp>
        <p:nvSpPr>
          <p:cNvPr id="30" name="Text Box 4">
            <a:extLst>
              <a:ext uri="{FF2B5EF4-FFF2-40B4-BE49-F238E27FC236}">
                <a16:creationId xmlns:a16="http://schemas.microsoft.com/office/drawing/2014/main" id="{E8A9D32A-E91E-4F30-B7CA-25663E7047BC}"/>
              </a:ext>
            </a:extLst>
          </p:cNvPr>
          <p:cNvSpPr txBox="1">
            <a:spLocks noChangeArrowheads="1"/>
          </p:cNvSpPr>
          <p:nvPr/>
        </p:nvSpPr>
        <p:spPr bwMode="auto">
          <a:xfrm>
            <a:off x="2438400" y="579120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Comic Sans MS" panose="030F0702030302020204" pitchFamily="66" charset="0"/>
              </a:rPr>
              <a:t> - miss (v) :</a:t>
            </a:r>
          </a:p>
        </p:txBody>
      </p:sp>
      <p:sp>
        <p:nvSpPr>
          <p:cNvPr id="31" name="Text Box 5">
            <a:hlinkClick r:id="rId3" action="ppaction://hlinkfile"/>
            <a:extLst>
              <a:ext uri="{FF2B5EF4-FFF2-40B4-BE49-F238E27FC236}">
                <a16:creationId xmlns:a16="http://schemas.microsoft.com/office/drawing/2014/main" id="{316CDA0D-0209-4961-9500-9A3DC606460E}"/>
              </a:ext>
            </a:extLst>
          </p:cNvPr>
          <p:cNvSpPr txBox="1">
            <a:spLocks noChangeArrowheads="1"/>
          </p:cNvSpPr>
          <p:nvPr/>
        </p:nvSpPr>
        <p:spPr bwMode="auto">
          <a:xfrm>
            <a:off x="5029200" y="579120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FF"/>
                </a:solidFill>
                <a:latin typeface="Comic Sans MS" panose="030F0702030302020204" pitchFamily="66" charset="0"/>
              </a:rPr>
              <a:t> nhớ, nhớ nhung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11268">
                                            <p:txEl>
                                              <p:pRg st="0" end="0"/>
                                            </p:txEl>
                                          </p:spTgt>
                                        </p:tgtEl>
                                        <p:attrNameLst>
                                          <p:attrName>style.visibility</p:attrName>
                                        </p:attrNameLst>
                                      </p:cBhvr>
                                      <p:to>
                                        <p:strVal val="visible"/>
                                      </p:to>
                                    </p:set>
                                    <p:animEffect transition="in" filter="circle(in)">
                                      <p:cBhvr>
                                        <p:cTn id="14" dur="2000"/>
                                        <p:tgtEl>
                                          <p:spTgt spid="1126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anim calcmode="lin" valueType="num">
                                      <p:cBhvr>
                                        <p:cTn id="20" dur="2000" fill="hold"/>
                                        <p:tgtEl>
                                          <p:spTgt spid="16"/>
                                        </p:tgtEl>
                                        <p:attrNameLst>
                                          <p:attrName>ppt_w</p:attrName>
                                        </p:attrNameLst>
                                      </p:cBhvr>
                                      <p:tavLst>
                                        <p:tav tm="0" fmla="#ppt_w*sin(2.5*pi*$)">
                                          <p:val>
                                            <p:fltVal val="0"/>
                                          </p:val>
                                        </p:tav>
                                        <p:tav tm="100000">
                                          <p:val>
                                            <p:fltVal val="1"/>
                                          </p:val>
                                        </p:tav>
                                      </p:tavLst>
                                    </p:anim>
                                    <p:anim calcmode="lin" valueType="num">
                                      <p:cBhvr>
                                        <p:cTn id="2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1"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barn(inVertical)">
                                      <p:cBhvr>
                                        <p:cTn id="32" dur="500"/>
                                        <p:tgtEl>
                                          <p:spTgt spid="112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dissolve">
                                      <p:cBhvr>
                                        <p:cTn id="62" dur="500"/>
                                        <p:tgtEl>
                                          <p:spTgt spid="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ssolve">
                                      <p:cBhvr>
                                        <p:cTn id="67" dur="500"/>
                                        <p:tgtEl>
                                          <p:spTgt spid="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dissolve">
                                      <p:cBhvr>
                                        <p:cTn id="72" dur="500"/>
                                        <p:tgtEl>
                                          <p:spTgt spid="2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dissolve">
                                      <p:cBhvr>
                                        <p:cTn id="77" dur="500"/>
                                        <p:tgtEl>
                                          <p:spTgt spid="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dissolve">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dissolve">
                                      <p:cBhvr>
                                        <p:cTn id="87" dur="500"/>
                                        <p:tgtEl>
                                          <p:spTgt spid="2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dissolve">
                                      <p:cBhvr>
                                        <p:cTn id="92" dur="500"/>
                                        <p:tgtEl>
                                          <p:spTgt spid="2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dissolve">
                                      <p:cBhvr>
                                        <p:cTn id="97" dur="500"/>
                                        <p:tgtEl>
                                          <p:spTgt spid="3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dissolve">
                                      <p:cBhvr>
                                        <p:cTn id="102" dur="500"/>
                                        <p:tgtEl>
                                          <p:spTgt spid="3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xit" presetSubtype="4" fill="hold" grpId="0" nodeType="clickEffect">
                                  <p:stCondLst>
                                    <p:cond delay="0"/>
                                  </p:stCondLst>
                                  <p:childTnLst>
                                    <p:anim calcmode="lin" valueType="num">
                                      <p:cBhvr additive="base">
                                        <p:cTn id="106" dur="500"/>
                                        <p:tgtEl>
                                          <p:spTgt spid="10"/>
                                        </p:tgtEl>
                                        <p:attrNameLst>
                                          <p:attrName>ppt_x</p:attrName>
                                        </p:attrNameLst>
                                      </p:cBhvr>
                                      <p:tavLst>
                                        <p:tav tm="0">
                                          <p:val>
                                            <p:strVal val="ppt_x"/>
                                          </p:val>
                                        </p:tav>
                                        <p:tav tm="100000">
                                          <p:val>
                                            <p:strVal val="ppt_x"/>
                                          </p:val>
                                        </p:tav>
                                      </p:tavLst>
                                    </p:anim>
                                    <p:anim calcmode="lin" valueType="num">
                                      <p:cBhvr additive="base">
                                        <p:cTn id="107" dur="500"/>
                                        <p:tgtEl>
                                          <p:spTgt spid="10"/>
                                        </p:tgtEl>
                                        <p:attrNameLst>
                                          <p:attrName>ppt_y</p:attrName>
                                        </p:attrNameLst>
                                      </p:cBhvr>
                                      <p:tavLst>
                                        <p:tav tm="0">
                                          <p:val>
                                            <p:strVal val="ppt_y"/>
                                          </p:val>
                                        </p:tav>
                                        <p:tav tm="100000">
                                          <p:val>
                                            <p:strVal val="1+ppt_h/2"/>
                                          </p:val>
                                        </p:tav>
                                      </p:tavLst>
                                    </p:anim>
                                    <p:set>
                                      <p:cBhvr>
                                        <p:cTn id="108" dur="1" fill="hold">
                                          <p:stCondLst>
                                            <p:cond delay="499"/>
                                          </p:stCondLst>
                                        </p:cTn>
                                        <p:tgtEl>
                                          <p:spTgt spid="10"/>
                                        </p:tgtEl>
                                        <p:attrNameLst>
                                          <p:attrName>style.visibility</p:attrName>
                                        </p:attrNameLst>
                                      </p:cBhvr>
                                      <p:to>
                                        <p:strVal val="hidden"/>
                                      </p:to>
                                    </p:set>
                                  </p:childTnLst>
                                </p:cTn>
                              </p:par>
                              <p:par>
                                <p:cTn id="109" presetID="2" presetClass="exit" presetSubtype="4" fill="hold" grpId="0" nodeType="withEffect">
                                  <p:stCondLst>
                                    <p:cond delay="0"/>
                                  </p:stCondLst>
                                  <p:childTnLst>
                                    <p:anim calcmode="lin" valueType="num">
                                      <p:cBhvr additive="base">
                                        <p:cTn id="110" dur="500"/>
                                        <p:tgtEl>
                                          <p:spTgt spid="16"/>
                                        </p:tgtEl>
                                        <p:attrNameLst>
                                          <p:attrName>ppt_x</p:attrName>
                                        </p:attrNameLst>
                                      </p:cBhvr>
                                      <p:tavLst>
                                        <p:tav tm="0">
                                          <p:val>
                                            <p:strVal val="ppt_x"/>
                                          </p:val>
                                        </p:tav>
                                        <p:tav tm="100000">
                                          <p:val>
                                            <p:strVal val="ppt_x"/>
                                          </p:val>
                                        </p:tav>
                                      </p:tavLst>
                                    </p:anim>
                                    <p:anim calcmode="lin" valueType="num">
                                      <p:cBhvr additive="base">
                                        <p:cTn id="111" dur="500"/>
                                        <p:tgtEl>
                                          <p:spTgt spid="16"/>
                                        </p:tgtEl>
                                        <p:attrNameLst>
                                          <p:attrName>ppt_y</p:attrName>
                                        </p:attrNameLst>
                                      </p:cBhvr>
                                      <p:tavLst>
                                        <p:tav tm="0">
                                          <p:val>
                                            <p:strVal val="ppt_y"/>
                                          </p:val>
                                        </p:tav>
                                        <p:tav tm="100000">
                                          <p:val>
                                            <p:strVal val="1+ppt_h/2"/>
                                          </p:val>
                                        </p:tav>
                                      </p:tavLst>
                                    </p:anim>
                                    <p:set>
                                      <p:cBhvr>
                                        <p:cTn id="112" dur="1" fill="hold">
                                          <p:stCondLst>
                                            <p:cond delay="499"/>
                                          </p:stCondLst>
                                        </p:cTn>
                                        <p:tgtEl>
                                          <p:spTgt spid="16"/>
                                        </p:tgtEl>
                                        <p:attrNameLst>
                                          <p:attrName>style.visibility</p:attrName>
                                        </p:attrNameLst>
                                      </p:cBhvr>
                                      <p:to>
                                        <p:strVal val="hidden"/>
                                      </p:to>
                                    </p:set>
                                  </p:childTnLst>
                                </p:cTn>
                              </p:par>
                              <p:par>
                                <p:cTn id="113" presetID="2" presetClass="exit" presetSubtype="4" fill="hold" grpId="0" nodeType="withEffect">
                                  <p:stCondLst>
                                    <p:cond delay="0"/>
                                  </p:stCondLst>
                                  <p:childTnLst>
                                    <p:anim calcmode="lin" valueType="num">
                                      <p:cBhvr additive="base">
                                        <p:cTn id="114" dur="500"/>
                                        <p:tgtEl>
                                          <p:spTgt spid="25"/>
                                        </p:tgtEl>
                                        <p:attrNameLst>
                                          <p:attrName>ppt_x</p:attrName>
                                        </p:attrNameLst>
                                      </p:cBhvr>
                                      <p:tavLst>
                                        <p:tav tm="0">
                                          <p:val>
                                            <p:strVal val="ppt_x"/>
                                          </p:val>
                                        </p:tav>
                                        <p:tav tm="100000">
                                          <p:val>
                                            <p:strVal val="ppt_x"/>
                                          </p:val>
                                        </p:tav>
                                      </p:tavLst>
                                    </p:anim>
                                    <p:anim calcmode="lin" valueType="num">
                                      <p:cBhvr additive="base">
                                        <p:cTn id="115" dur="500"/>
                                        <p:tgtEl>
                                          <p:spTgt spid="25"/>
                                        </p:tgtEl>
                                        <p:attrNameLst>
                                          <p:attrName>ppt_y</p:attrName>
                                        </p:attrNameLst>
                                      </p:cBhvr>
                                      <p:tavLst>
                                        <p:tav tm="0">
                                          <p:val>
                                            <p:strVal val="ppt_y"/>
                                          </p:val>
                                        </p:tav>
                                        <p:tav tm="100000">
                                          <p:val>
                                            <p:strVal val="1+ppt_h/2"/>
                                          </p:val>
                                        </p:tav>
                                      </p:tavLst>
                                    </p:anim>
                                    <p:set>
                                      <p:cBhvr>
                                        <p:cTn id="116" dur="1" fill="hold">
                                          <p:stCondLst>
                                            <p:cond delay="499"/>
                                          </p:stCondLst>
                                        </p:cTn>
                                        <p:tgtEl>
                                          <p:spTgt spid="25"/>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additive="base">
                                        <p:cTn id="118" dur="500"/>
                                        <p:tgtEl>
                                          <p:spTgt spid="12"/>
                                        </p:tgtEl>
                                        <p:attrNameLst>
                                          <p:attrName>ppt_x</p:attrName>
                                        </p:attrNameLst>
                                      </p:cBhvr>
                                      <p:tavLst>
                                        <p:tav tm="0">
                                          <p:val>
                                            <p:strVal val="ppt_x"/>
                                          </p:val>
                                        </p:tav>
                                        <p:tav tm="100000">
                                          <p:val>
                                            <p:strVal val="ppt_x"/>
                                          </p:val>
                                        </p:tav>
                                      </p:tavLst>
                                    </p:anim>
                                    <p:anim calcmode="lin" valueType="num">
                                      <p:cBhvr additive="base">
                                        <p:cTn id="119" dur="500"/>
                                        <p:tgtEl>
                                          <p:spTgt spid="12"/>
                                        </p:tgtEl>
                                        <p:attrNameLst>
                                          <p:attrName>ppt_y</p:attrName>
                                        </p:attrNameLst>
                                      </p:cBhvr>
                                      <p:tavLst>
                                        <p:tav tm="0">
                                          <p:val>
                                            <p:strVal val="ppt_y"/>
                                          </p:val>
                                        </p:tav>
                                        <p:tav tm="100000">
                                          <p:val>
                                            <p:strVal val="1+ppt_h/2"/>
                                          </p:val>
                                        </p:tav>
                                      </p:tavLst>
                                    </p:anim>
                                    <p:set>
                                      <p:cBhvr>
                                        <p:cTn id="120" dur="1" fill="hold">
                                          <p:stCondLst>
                                            <p:cond delay="499"/>
                                          </p:stCondLst>
                                        </p:cTn>
                                        <p:tgtEl>
                                          <p:spTgt spid="12"/>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additive="base">
                                        <p:cTn id="122" dur="500"/>
                                        <p:tgtEl>
                                          <p:spTgt spid="17"/>
                                        </p:tgtEl>
                                        <p:attrNameLst>
                                          <p:attrName>ppt_x</p:attrName>
                                        </p:attrNameLst>
                                      </p:cBhvr>
                                      <p:tavLst>
                                        <p:tav tm="0">
                                          <p:val>
                                            <p:strVal val="ppt_x"/>
                                          </p:val>
                                        </p:tav>
                                        <p:tav tm="100000">
                                          <p:val>
                                            <p:strVal val="ppt_x"/>
                                          </p:val>
                                        </p:tav>
                                      </p:tavLst>
                                    </p:anim>
                                    <p:anim calcmode="lin" valueType="num">
                                      <p:cBhvr additive="base">
                                        <p:cTn id="123" dur="500"/>
                                        <p:tgtEl>
                                          <p:spTgt spid="17"/>
                                        </p:tgtEl>
                                        <p:attrNameLst>
                                          <p:attrName>ppt_y</p:attrName>
                                        </p:attrNameLst>
                                      </p:cBhvr>
                                      <p:tavLst>
                                        <p:tav tm="0">
                                          <p:val>
                                            <p:strVal val="ppt_y"/>
                                          </p:val>
                                        </p:tav>
                                        <p:tav tm="100000">
                                          <p:val>
                                            <p:strVal val="1+ppt_h/2"/>
                                          </p:val>
                                        </p:tav>
                                      </p:tavLst>
                                    </p:anim>
                                    <p:set>
                                      <p:cBhvr>
                                        <p:cTn id="124" dur="1" fill="hold">
                                          <p:stCondLst>
                                            <p:cond delay="499"/>
                                          </p:stCondLst>
                                        </p:cTn>
                                        <p:tgtEl>
                                          <p:spTgt spid="17"/>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20"/>
                                        </p:tgtEl>
                                        <p:attrNameLst>
                                          <p:attrName>ppt_x</p:attrName>
                                        </p:attrNameLst>
                                      </p:cBhvr>
                                      <p:tavLst>
                                        <p:tav tm="0">
                                          <p:val>
                                            <p:strVal val="ppt_x"/>
                                          </p:val>
                                        </p:tav>
                                        <p:tav tm="100000">
                                          <p:val>
                                            <p:strVal val="ppt_x"/>
                                          </p:val>
                                        </p:tav>
                                      </p:tavLst>
                                    </p:anim>
                                    <p:anim calcmode="lin" valueType="num">
                                      <p:cBhvr additive="base">
                                        <p:cTn id="127" dur="500"/>
                                        <p:tgtEl>
                                          <p:spTgt spid="20"/>
                                        </p:tgtEl>
                                        <p:attrNameLst>
                                          <p:attrName>ppt_y</p:attrName>
                                        </p:attrNameLst>
                                      </p:cBhvr>
                                      <p:tavLst>
                                        <p:tav tm="0">
                                          <p:val>
                                            <p:strVal val="ppt_y"/>
                                          </p:val>
                                        </p:tav>
                                        <p:tav tm="100000">
                                          <p:val>
                                            <p:strVal val="1+ppt_h/2"/>
                                          </p:val>
                                        </p:tav>
                                      </p:tavLst>
                                    </p:anim>
                                    <p:set>
                                      <p:cBhvr>
                                        <p:cTn id="128" dur="1" fill="hold">
                                          <p:stCondLst>
                                            <p:cond delay="499"/>
                                          </p:stCondLst>
                                        </p:cTn>
                                        <p:tgtEl>
                                          <p:spTgt spid="20"/>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22"/>
                                        </p:tgtEl>
                                        <p:attrNameLst>
                                          <p:attrName>ppt_x</p:attrName>
                                        </p:attrNameLst>
                                      </p:cBhvr>
                                      <p:tavLst>
                                        <p:tav tm="0">
                                          <p:val>
                                            <p:strVal val="ppt_x"/>
                                          </p:val>
                                        </p:tav>
                                        <p:tav tm="100000">
                                          <p:val>
                                            <p:strVal val="ppt_x"/>
                                          </p:val>
                                        </p:tav>
                                      </p:tavLst>
                                    </p:anim>
                                    <p:anim calcmode="lin" valueType="num">
                                      <p:cBhvr additive="base">
                                        <p:cTn id="131" dur="500"/>
                                        <p:tgtEl>
                                          <p:spTgt spid="22"/>
                                        </p:tgtEl>
                                        <p:attrNameLst>
                                          <p:attrName>ppt_y</p:attrName>
                                        </p:attrNameLst>
                                      </p:cBhvr>
                                      <p:tavLst>
                                        <p:tav tm="0">
                                          <p:val>
                                            <p:strVal val="ppt_y"/>
                                          </p:val>
                                        </p:tav>
                                        <p:tav tm="100000">
                                          <p:val>
                                            <p:strVal val="1+ppt_h/2"/>
                                          </p:val>
                                        </p:tav>
                                      </p:tavLst>
                                    </p:anim>
                                    <p:set>
                                      <p:cBhvr>
                                        <p:cTn id="132" dur="1" fill="hold">
                                          <p:stCondLst>
                                            <p:cond delay="499"/>
                                          </p:stCondLst>
                                        </p:cTn>
                                        <p:tgtEl>
                                          <p:spTgt spid="22"/>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24"/>
                                        </p:tgtEl>
                                        <p:attrNameLst>
                                          <p:attrName>ppt_x</p:attrName>
                                        </p:attrNameLst>
                                      </p:cBhvr>
                                      <p:tavLst>
                                        <p:tav tm="0">
                                          <p:val>
                                            <p:strVal val="ppt_x"/>
                                          </p:val>
                                        </p:tav>
                                        <p:tav tm="100000">
                                          <p:val>
                                            <p:strVal val="ppt_x"/>
                                          </p:val>
                                        </p:tav>
                                      </p:tavLst>
                                    </p:anim>
                                    <p:anim calcmode="lin" valueType="num">
                                      <p:cBhvr additive="base">
                                        <p:cTn id="135" dur="500"/>
                                        <p:tgtEl>
                                          <p:spTgt spid="24"/>
                                        </p:tgtEl>
                                        <p:attrNameLst>
                                          <p:attrName>ppt_y</p:attrName>
                                        </p:attrNameLst>
                                      </p:cBhvr>
                                      <p:tavLst>
                                        <p:tav tm="0">
                                          <p:val>
                                            <p:strVal val="ppt_y"/>
                                          </p:val>
                                        </p:tav>
                                        <p:tav tm="100000">
                                          <p:val>
                                            <p:strVal val="1+ppt_h/2"/>
                                          </p:val>
                                        </p:tav>
                                      </p:tavLst>
                                    </p:anim>
                                    <p:set>
                                      <p:cBhvr>
                                        <p:cTn id="136" dur="1" fill="hold">
                                          <p:stCondLst>
                                            <p:cond delay="499"/>
                                          </p:stCondLst>
                                        </p:cTn>
                                        <p:tgtEl>
                                          <p:spTgt spid="24"/>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28"/>
                                        </p:tgtEl>
                                        <p:attrNameLst>
                                          <p:attrName>ppt_x</p:attrName>
                                        </p:attrNameLst>
                                      </p:cBhvr>
                                      <p:tavLst>
                                        <p:tav tm="0">
                                          <p:val>
                                            <p:strVal val="ppt_x"/>
                                          </p:val>
                                        </p:tav>
                                        <p:tav tm="100000">
                                          <p:val>
                                            <p:strVal val="ppt_x"/>
                                          </p:val>
                                        </p:tav>
                                      </p:tavLst>
                                    </p:anim>
                                    <p:anim calcmode="lin" valueType="num">
                                      <p:cBhvr additive="base">
                                        <p:cTn id="139" dur="500"/>
                                        <p:tgtEl>
                                          <p:spTgt spid="28"/>
                                        </p:tgtEl>
                                        <p:attrNameLst>
                                          <p:attrName>ppt_y</p:attrName>
                                        </p:attrNameLst>
                                      </p:cBhvr>
                                      <p:tavLst>
                                        <p:tav tm="0">
                                          <p:val>
                                            <p:strVal val="ppt_y"/>
                                          </p:val>
                                        </p:tav>
                                        <p:tav tm="100000">
                                          <p:val>
                                            <p:strVal val="1+ppt_h/2"/>
                                          </p:val>
                                        </p:tav>
                                      </p:tavLst>
                                    </p:anim>
                                    <p:set>
                                      <p:cBhvr>
                                        <p:cTn id="140" dur="1" fill="hold">
                                          <p:stCondLst>
                                            <p:cond delay="499"/>
                                          </p:stCondLst>
                                        </p:cTn>
                                        <p:tgtEl>
                                          <p:spTgt spid="28"/>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500"/>
                                        <p:tgtEl>
                                          <p:spTgt spid="30"/>
                                        </p:tgtEl>
                                        <p:attrNameLst>
                                          <p:attrName>ppt_x</p:attrName>
                                        </p:attrNameLst>
                                      </p:cBhvr>
                                      <p:tavLst>
                                        <p:tav tm="0">
                                          <p:val>
                                            <p:strVal val="ppt_x"/>
                                          </p:val>
                                        </p:tav>
                                        <p:tav tm="100000">
                                          <p:val>
                                            <p:strVal val="ppt_x"/>
                                          </p:val>
                                        </p:tav>
                                      </p:tavLst>
                                    </p:anim>
                                    <p:anim calcmode="lin" valueType="num">
                                      <p:cBhvr additive="base">
                                        <p:cTn id="143" dur="500"/>
                                        <p:tgtEl>
                                          <p:spTgt spid="30"/>
                                        </p:tgtEl>
                                        <p:attrNameLst>
                                          <p:attrName>ppt_y</p:attrName>
                                        </p:attrNameLst>
                                      </p:cBhvr>
                                      <p:tavLst>
                                        <p:tav tm="0">
                                          <p:val>
                                            <p:strVal val="ppt_y"/>
                                          </p:val>
                                        </p:tav>
                                        <p:tav tm="100000">
                                          <p:val>
                                            <p:strVal val="1+ppt_h/2"/>
                                          </p:val>
                                        </p:tav>
                                      </p:tavLst>
                                    </p:anim>
                                    <p:set>
                                      <p:cBhvr>
                                        <p:cTn id="14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6" grpId="0"/>
      <p:bldP spid="16" grpId="1"/>
      <p:bldP spid="25" grpId="0"/>
      <p:bldP spid="25" grpId="1"/>
      <p:bldP spid="11272" grpId="0"/>
      <p:bldP spid="12" grpId="0"/>
      <p:bldP spid="12" grpId="1"/>
      <p:bldP spid="13" grpId="0"/>
      <p:bldP spid="17" grpId="0"/>
      <p:bldP spid="17" grpId="1"/>
      <p:bldP spid="19" grpId="0"/>
      <p:bldP spid="20" grpId="0"/>
      <p:bldP spid="20" grpId="1"/>
      <p:bldP spid="21" grpId="0"/>
      <p:bldP spid="22" grpId="0"/>
      <p:bldP spid="22" grpId="1"/>
      <p:bldP spid="23" grpId="0"/>
      <p:bldP spid="24" grpId="0"/>
      <p:bldP spid="24" grpId="1"/>
      <p:bldP spid="27" grpId="0"/>
      <p:bldP spid="28" grpId="0"/>
      <p:bldP spid="28" grpId="1"/>
      <p:bldP spid="29" grpId="0"/>
      <p:bldP spid="30" grpId="0"/>
      <p:bldP spid="30" grpId="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Group 2">
            <a:extLst>
              <a:ext uri="{FF2B5EF4-FFF2-40B4-BE49-F238E27FC236}">
                <a16:creationId xmlns:a16="http://schemas.microsoft.com/office/drawing/2014/main" id="{5562B863-0114-4871-80AA-DDEF9A4C6A86}"/>
              </a:ext>
            </a:extLst>
          </p:cNvPr>
          <p:cNvGraphicFramePr>
            <a:graphicFrameLocks noGrp="1"/>
          </p:cNvGraphicFramePr>
          <p:nvPr/>
        </p:nvGraphicFramePr>
        <p:xfrm>
          <a:off x="3429000" y="1066800"/>
          <a:ext cx="6019800" cy="5257803"/>
        </p:xfrm>
        <a:graphic>
          <a:graphicData uri="http://schemas.openxmlformats.org/drawingml/2006/table">
            <a:tbl>
              <a:tblPr/>
              <a:tblGrid>
                <a:gridCol w="860425">
                  <a:extLst>
                    <a:ext uri="{9D8B030D-6E8A-4147-A177-3AD203B41FA5}">
                      <a16:colId xmlns:a16="http://schemas.microsoft.com/office/drawing/2014/main" val="20000"/>
                    </a:ext>
                  </a:extLst>
                </a:gridCol>
                <a:gridCol w="858838">
                  <a:extLst>
                    <a:ext uri="{9D8B030D-6E8A-4147-A177-3AD203B41FA5}">
                      <a16:colId xmlns:a16="http://schemas.microsoft.com/office/drawing/2014/main" val="20001"/>
                    </a:ext>
                  </a:extLst>
                </a:gridCol>
                <a:gridCol w="860425">
                  <a:extLst>
                    <a:ext uri="{9D8B030D-6E8A-4147-A177-3AD203B41FA5}">
                      <a16:colId xmlns:a16="http://schemas.microsoft.com/office/drawing/2014/main" val="20002"/>
                    </a:ext>
                  </a:extLst>
                </a:gridCol>
                <a:gridCol w="860425">
                  <a:extLst>
                    <a:ext uri="{9D8B030D-6E8A-4147-A177-3AD203B41FA5}">
                      <a16:colId xmlns:a16="http://schemas.microsoft.com/office/drawing/2014/main" val="20003"/>
                    </a:ext>
                  </a:extLst>
                </a:gridCol>
                <a:gridCol w="860425">
                  <a:extLst>
                    <a:ext uri="{9D8B030D-6E8A-4147-A177-3AD203B41FA5}">
                      <a16:colId xmlns:a16="http://schemas.microsoft.com/office/drawing/2014/main" val="20004"/>
                    </a:ext>
                  </a:extLst>
                </a:gridCol>
                <a:gridCol w="858837">
                  <a:extLst>
                    <a:ext uri="{9D8B030D-6E8A-4147-A177-3AD203B41FA5}">
                      <a16:colId xmlns:a16="http://schemas.microsoft.com/office/drawing/2014/main" val="20005"/>
                    </a:ext>
                  </a:extLst>
                </a:gridCol>
                <a:gridCol w="860425">
                  <a:extLst>
                    <a:ext uri="{9D8B030D-6E8A-4147-A177-3AD203B41FA5}">
                      <a16:colId xmlns:a16="http://schemas.microsoft.com/office/drawing/2014/main" val="20006"/>
                    </a:ext>
                  </a:extLst>
                </a:gridCol>
              </a:tblGrid>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S</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C</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H</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O</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O</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L</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D</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T</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T</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B</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I</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G</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H</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U</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C</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L</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A</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752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D</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U</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J</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I</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T</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P</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I</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A</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S</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V</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P</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R</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W</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U</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Y</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F</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T</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R</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A</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P</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Q</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bl>
          </a:graphicData>
        </a:graphic>
      </p:graphicFrame>
      <p:sp>
        <p:nvSpPr>
          <p:cNvPr id="54340" name="Rectangle 68">
            <a:extLst>
              <a:ext uri="{FF2B5EF4-FFF2-40B4-BE49-F238E27FC236}">
                <a16:creationId xmlns:a16="http://schemas.microsoft.com/office/drawing/2014/main" id="{0917290F-061F-4DB8-A441-3380A72A6E6A}"/>
              </a:ext>
            </a:extLst>
          </p:cNvPr>
          <p:cNvSpPr>
            <a:spLocks noChangeArrowheads="1"/>
          </p:cNvSpPr>
          <p:nvPr/>
        </p:nvSpPr>
        <p:spPr bwMode="auto">
          <a:xfrm>
            <a:off x="8610600" y="4876800"/>
            <a:ext cx="762000" cy="6858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F</a:t>
            </a:r>
          </a:p>
        </p:txBody>
      </p:sp>
      <p:sp>
        <p:nvSpPr>
          <p:cNvPr id="54341" name="Line 69">
            <a:extLst>
              <a:ext uri="{FF2B5EF4-FFF2-40B4-BE49-F238E27FC236}">
                <a16:creationId xmlns:a16="http://schemas.microsoft.com/office/drawing/2014/main" id="{B778E3D9-CC9A-4086-A94D-8EA40DF51221}"/>
              </a:ext>
            </a:extLst>
          </p:cNvPr>
          <p:cNvSpPr>
            <a:spLocks noChangeShapeType="1"/>
          </p:cNvSpPr>
          <p:nvPr/>
        </p:nvSpPr>
        <p:spPr bwMode="auto">
          <a:xfrm flipV="1">
            <a:off x="9296400" y="1143000"/>
            <a:ext cx="0" cy="4267200"/>
          </a:xfrm>
          <a:prstGeom prst="line">
            <a:avLst/>
          </a:prstGeom>
          <a:noFill/>
          <a:ln w="38100" cmpd="dbl">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42" name="Rectangle 70">
            <a:extLst>
              <a:ext uri="{FF2B5EF4-FFF2-40B4-BE49-F238E27FC236}">
                <a16:creationId xmlns:a16="http://schemas.microsoft.com/office/drawing/2014/main" id="{2E9E3CA8-E786-4A1A-BD17-93D7B700A50F}"/>
              </a:ext>
            </a:extLst>
          </p:cNvPr>
          <p:cNvSpPr>
            <a:spLocks noChangeArrowheads="1"/>
          </p:cNvSpPr>
          <p:nvPr/>
        </p:nvSpPr>
        <p:spPr bwMode="auto">
          <a:xfrm>
            <a:off x="4343400" y="4114800"/>
            <a:ext cx="762000" cy="6858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A</a:t>
            </a:r>
          </a:p>
        </p:txBody>
      </p:sp>
      <p:sp>
        <p:nvSpPr>
          <p:cNvPr id="54343" name="Line 71">
            <a:extLst>
              <a:ext uri="{FF2B5EF4-FFF2-40B4-BE49-F238E27FC236}">
                <a16:creationId xmlns:a16="http://schemas.microsoft.com/office/drawing/2014/main" id="{67FB4AC4-EDB3-4349-860D-97AF1F8EB600}"/>
              </a:ext>
            </a:extLst>
          </p:cNvPr>
          <p:cNvSpPr>
            <a:spLocks noChangeShapeType="1"/>
          </p:cNvSpPr>
          <p:nvPr/>
        </p:nvSpPr>
        <p:spPr bwMode="auto">
          <a:xfrm flipV="1">
            <a:off x="5029200" y="1981200"/>
            <a:ext cx="0" cy="2743200"/>
          </a:xfrm>
          <a:prstGeom prst="line">
            <a:avLst/>
          </a:prstGeom>
          <a:noFill/>
          <a:ln w="38100" cmpd="dbl">
            <a:solidFill>
              <a:srgbClr val="9966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44" name="Rectangle 72">
            <a:extLst>
              <a:ext uri="{FF2B5EF4-FFF2-40B4-BE49-F238E27FC236}">
                <a16:creationId xmlns:a16="http://schemas.microsoft.com/office/drawing/2014/main" id="{0FC35F21-A7FC-463D-ABD2-F7761EE14A1E}"/>
              </a:ext>
            </a:extLst>
          </p:cNvPr>
          <p:cNvSpPr>
            <a:spLocks noChangeArrowheads="1"/>
          </p:cNvSpPr>
          <p:nvPr/>
        </p:nvSpPr>
        <p:spPr bwMode="auto">
          <a:xfrm>
            <a:off x="3505200" y="1143000"/>
            <a:ext cx="762000" cy="6096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S</a:t>
            </a:r>
          </a:p>
        </p:txBody>
      </p:sp>
      <p:sp>
        <p:nvSpPr>
          <p:cNvPr id="54345" name="Line 73">
            <a:extLst>
              <a:ext uri="{FF2B5EF4-FFF2-40B4-BE49-F238E27FC236}">
                <a16:creationId xmlns:a16="http://schemas.microsoft.com/office/drawing/2014/main" id="{BC4E8221-6281-4FD4-9CAC-F8CAE6B5F1A5}"/>
              </a:ext>
            </a:extLst>
          </p:cNvPr>
          <p:cNvSpPr>
            <a:spLocks noChangeShapeType="1"/>
          </p:cNvSpPr>
          <p:nvPr/>
        </p:nvSpPr>
        <p:spPr bwMode="auto">
          <a:xfrm>
            <a:off x="4191000" y="1219200"/>
            <a:ext cx="0" cy="5029200"/>
          </a:xfrm>
          <a:prstGeom prst="line">
            <a:avLst/>
          </a:prstGeom>
          <a:noFill/>
          <a:ln w="38100" cmpd="dbl">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46" name="Rectangle 74">
            <a:extLst>
              <a:ext uri="{FF2B5EF4-FFF2-40B4-BE49-F238E27FC236}">
                <a16:creationId xmlns:a16="http://schemas.microsoft.com/office/drawing/2014/main" id="{05315F41-2257-4D5A-BE8B-D2B895237F77}"/>
              </a:ext>
            </a:extLst>
          </p:cNvPr>
          <p:cNvSpPr>
            <a:spLocks noChangeArrowheads="1"/>
          </p:cNvSpPr>
          <p:nvPr/>
        </p:nvSpPr>
        <p:spPr bwMode="auto">
          <a:xfrm>
            <a:off x="7772400" y="1828800"/>
            <a:ext cx="762000" cy="6858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H</a:t>
            </a:r>
          </a:p>
        </p:txBody>
      </p:sp>
      <p:sp>
        <p:nvSpPr>
          <p:cNvPr id="54347" name="Line 75">
            <a:extLst>
              <a:ext uri="{FF2B5EF4-FFF2-40B4-BE49-F238E27FC236}">
                <a16:creationId xmlns:a16="http://schemas.microsoft.com/office/drawing/2014/main" id="{E37CCECE-1D75-4947-B034-A4DEC6B8CB9C}"/>
              </a:ext>
            </a:extLst>
          </p:cNvPr>
          <p:cNvSpPr>
            <a:spLocks noChangeShapeType="1"/>
          </p:cNvSpPr>
          <p:nvPr/>
        </p:nvSpPr>
        <p:spPr bwMode="auto">
          <a:xfrm>
            <a:off x="8458200" y="1981200"/>
            <a:ext cx="0" cy="3505200"/>
          </a:xfrm>
          <a:prstGeom prst="line">
            <a:avLst/>
          </a:prstGeom>
          <a:noFill/>
          <a:ln w="38100" cmpd="dbl">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48" name="Rectangle 76">
            <a:extLst>
              <a:ext uri="{FF2B5EF4-FFF2-40B4-BE49-F238E27FC236}">
                <a16:creationId xmlns:a16="http://schemas.microsoft.com/office/drawing/2014/main" id="{515CFD88-36BD-4D5B-87A8-FF3565B0BCF9}"/>
              </a:ext>
            </a:extLst>
          </p:cNvPr>
          <p:cNvSpPr>
            <a:spLocks noChangeArrowheads="1"/>
          </p:cNvSpPr>
          <p:nvPr/>
        </p:nvSpPr>
        <p:spPr bwMode="auto">
          <a:xfrm>
            <a:off x="6019800" y="2590800"/>
            <a:ext cx="762000" cy="6858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L</a:t>
            </a:r>
          </a:p>
        </p:txBody>
      </p:sp>
      <p:sp>
        <p:nvSpPr>
          <p:cNvPr id="54349" name="Line 77">
            <a:extLst>
              <a:ext uri="{FF2B5EF4-FFF2-40B4-BE49-F238E27FC236}">
                <a16:creationId xmlns:a16="http://schemas.microsoft.com/office/drawing/2014/main" id="{E31C9B28-D51A-4A69-881C-E0A01D50903B}"/>
              </a:ext>
            </a:extLst>
          </p:cNvPr>
          <p:cNvSpPr>
            <a:spLocks noChangeShapeType="1"/>
          </p:cNvSpPr>
          <p:nvPr/>
        </p:nvSpPr>
        <p:spPr bwMode="auto">
          <a:xfrm>
            <a:off x="6705600" y="2590800"/>
            <a:ext cx="0" cy="2819400"/>
          </a:xfrm>
          <a:prstGeom prst="line">
            <a:avLst/>
          </a:prstGeom>
          <a:noFill/>
          <a:ln w="38100" cmpd="dbl">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0" name="Rectangle 78">
            <a:extLst>
              <a:ext uri="{FF2B5EF4-FFF2-40B4-BE49-F238E27FC236}">
                <a16:creationId xmlns:a16="http://schemas.microsoft.com/office/drawing/2014/main" id="{FB1C7702-CF34-4FDF-A135-851D4D11EDAF}"/>
              </a:ext>
            </a:extLst>
          </p:cNvPr>
          <p:cNvSpPr>
            <a:spLocks noChangeArrowheads="1"/>
          </p:cNvSpPr>
          <p:nvPr/>
        </p:nvSpPr>
        <p:spPr bwMode="auto">
          <a:xfrm>
            <a:off x="4343400" y="1143000"/>
            <a:ext cx="762000" cy="6096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C</a:t>
            </a:r>
          </a:p>
        </p:txBody>
      </p:sp>
      <p:sp>
        <p:nvSpPr>
          <p:cNvPr id="54351" name="Line 79">
            <a:extLst>
              <a:ext uri="{FF2B5EF4-FFF2-40B4-BE49-F238E27FC236}">
                <a16:creationId xmlns:a16="http://schemas.microsoft.com/office/drawing/2014/main" id="{EA29683C-0033-4A24-BD4D-B1ADEC4D5911}"/>
              </a:ext>
            </a:extLst>
          </p:cNvPr>
          <p:cNvSpPr>
            <a:spLocks noChangeShapeType="1"/>
          </p:cNvSpPr>
          <p:nvPr/>
        </p:nvSpPr>
        <p:spPr bwMode="auto">
          <a:xfrm>
            <a:off x="3581400" y="1143000"/>
            <a:ext cx="4876800" cy="0"/>
          </a:xfrm>
          <a:prstGeom prst="line">
            <a:avLst/>
          </a:prstGeom>
          <a:noFill/>
          <a:ln w="38100" cmpd="dbl">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2" name="Rectangle 80">
            <a:extLst>
              <a:ext uri="{FF2B5EF4-FFF2-40B4-BE49-F238E27FC236}">
                <a16:creationId xmlns:a16="http://schemas.microsoft.com/office/drawing/2014/main" id="{2734F317-9B2A-45DB-9C5E-2BDDDA3315AC}"/>
              </a:ext>
            </a:extLst>
          </p:cNvPr>
          <p:cNvSpPr>
            <a:spLocks noChangeArrowheads="1"/>
          </p:cNvSpPr>
          <p:nvPr/>
        </p:nvSpPr>
        <p:spPr bwMode="auto">
          <a:xfrm>
            <a:off x="5181600" y="1905000"/>
            <a:ext cx="762000" cy="6096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B</a:t>
            </a:r>
          </a:p>
        </p:txBody>
      </p:sp>
      <p:sp>
        <p:nvSpPr>
          <p:cNvPr id="54353" name="Line 81">
            <a:extLst>
              <a:ext uri="{FF2B5EF4-FFF2-40B4-BE49-F238E27FC236}">
                <a16:creationId xmlns:a16="http://schemas.microsoft.com/office/drawing/2014/main" id="{14593123-97CA-4E94-B31F-7D255DDE11F5}"/>
              </a:ext>
            </a:extLst>
          </p:cNvPr>
          <p:cNvSpPr>
            <a:spLocks noChangeShapeType="1"/>
          </p:cNvSpPr>
          <p:nvPr/>
        </p:nvSpPr>
        <p:spPr bwMode="auto">
          <a:xfrm>
            <a:off x="5257800" y="1905000"/>
            <a:ext cx="2362200" cy="0"/>
          </a:xfrm>
          <a:prstGeom prst="line">
            <a:avLst/>
          </a:prstGeom>
          <a:noFill/>
          <a:ln w="38100" cmpd="dbl">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4" name="Line 82">
            <a:extLst>
              <a:ext uri="{FF2B5EF4-FFF2-40B4-BE49-F238E27FC236}">
                <a16:creationId xmlns:a16="http://schemas.microsoft.com/office/drawing/2014/main" id="{3AF31889-F4FB-4DCF-B5C1-B18455EB93BE}"/>
              </a:ext>
            </a:extLst>
          </p:cNvPr>
          <p:cNvSpPr>
            <a:spLocks noChangeShapeType="1"/>
          </p:cNvSpPr>
          <p:nvPr/>
        </p:nvSpPr>
        <p:spPr bwMode="auto">
          <a:xfrm>
            <a:off x="3657600" y="2667000"/>
            <a:ext cx="3886200" cy="0"/>
          </a:xfrm>
          <a:prstGeom prst="line">
            <a:avLst/>
          </a:prstGeom>
          <a:noFill/>
          <a:ln w="38100" cmpd="dbl">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5" name="Rectangle 83">
            <a:extLst>
              <a:ext uri="{FF2B5EF4-FFF2-40B4-BE49-F238E27FC236}">
                <a16:creationId xmlns:a16="http://schemas.microsoft.com/office/drawing/2014/main" id="{18A7E074-601D-4409-8C5A-037A6A0BFB37}"/>
              </a:ext>
            </a:extLst>
          </p:cNvPr>
          <p:cNvSpPr>
            <a:spLocks noChangeArrowheads="1"/>
          </p:cNvSpPr>
          <p:nvPr/>
        </p:nvSpPr>
        <p:spPr bwMode="auto">
          <a:xfrm>
            <a:off x="3505200" y="2743200"/>
            <a:ext cx="609600" cy="4572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U</a:t>
            </a:r>
          </a:p>
        </p:txBody>
      </p:sp>
      <p:sp>
        <p:nvSpPr>
          <p:cNvPr id="54356" name="Rectangle 84">
            <a:extLst>
              <a:ext uri="{FF2B5EF4-FFF2-40B4-BE49-F238E27FC236}">
                <a16:creationId xmlns:a16="http://schemas.microsoft.com/office/drawing/2014/main" id="{A1F45E60-22EF-4AB7-9C07-4DC98895682C}"/>
              </a:ext>
            </a:extLst>
          </p:cNvPr>
          <p:cNvSpPr>
            <a:spLocks noChangeArrowheads="1"/>
          </p:cNvSpPr>
          <p:nvPr/>
        </p:nvSpPr>
        <p:spPr bwMode="auto">
          <a:xfrm>
            <a:off x="3505200" y="4953000"/>
            <a:ext cx="609600" cy="4572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N</a:t>
            </a:r>
          </a:p>
        </p:txBody>
      </p:sp>
      <p:sp>
        <p:nvSpPr>
          <p:cNvPr id="54357" name="Line 85">
            <a:extLst>
              <a:ext uri="{FF2B5EF4-FFF2-40B4-BE49-F238E27FC236}">
                <a16:creationId xmlns:a16="http://schemas.microsoft.com/office/drawing/2014/main" id="{A8DD9D18-3CD1-4C26-9A7C-010D8AE0E40E}"/>
              </a:ext>
            </a:extLst>
          </p:cNvPr>
          <p:cNvSpPr>
            <a:spLocks noChangeShapeType="1"/>
          </p:cNvSpPr>
          <p:nvPr/>
        </p:nvSpPr>
        <p:spPr bwMode="auto">
          <a:xfrm>
            <a:off x="3657600" y="4953000"/>
            <a:ext cx="2209800" cy="0"/>
          </a:xfrm>
          <a:prstGeom prst="line">
            <a:avLst/>
          </a:prstGeom>
          <a:noFill/>
          <a:ln w="38100" cmpd="dbl">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8" name="Rectangle 86">
            <a:extLst>
              <a:ext uri="{FF2B5EF4-FFF2-40B4-BE49-F238E27FC236}">
                <a16:creationId xmlns:a16="http://schemas.microsoft.com/office/drawing/2014/main" id="{0C30E69D-9B93-4B4C-9CEF-05BE790C70D5}"/>
              </a:ext>
            </a:extLst>
          </p:cNvPr>
          <p:cNvSpPr>
            <a:spLocks noChangeArrowheads="1"/>
          </p:cNvSpPr>
          <p:nvPr/>
        </p:nvSpPr>
        <p:spPr bwMode="auto">
          <a:xfrm>
            <a:off x="6934200" y="1219200"/>
            <a:ext cx="609600" cy="4572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O</a:t>
            </a:r>
          </a:p>
        </p:txBody>
      </p:sp>
      <p:sp>
        <p:nvSpPr>
          <p:cNvPr id="54359" name="Line 87">
            <a:extLst>
              <a:ext uri="{FF2B5EF4-FFF2-40B4-BE49-F238E27FC236}">
                <a16:creationId xmlns:a16="http://schemas.microsoft.com/office/drawing/2014/main" id="{26DA9069-B72B-4A74-8737-1DC71A678DB4}"/>
              </a:ext>
            </a:extLst>
          </p:cNvPr>
          <p:cNvSpPr>
            <a:spLocks noChangeShapeType="1"/>
          </p:cNvSpPr>
          <p:nvPr/>
        </p:nvSpPr>
        <p:spPr bwMode="auto">
          <a:xfrm>
            <a:off x="7010400" y="1752600"/>
            <a:ext cx="2209800" cy="0"/>
          </a:xfrm>
          <a:prstGeom prst="line">
            <a:avLst/>
          </a:prstGeom>
          <a:noFill/>
          <a:ln w="38100" cmpd="dbl">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60" name="Rectangle 88">
            <a:extLst>
              <a:ext uri="{FF2B5EF4-FFF2-40B4-BE49-F238E27FC236}">
                <a16:creationId xmlns:a16="http://schemas.microsoft.com/office/drawing/2014/main" id="{D03AFF9E-456E-479B-B81F-D72B80A7418C}"/>
              </a:ext>
            </a:extLst>
          </p:cNvPr>
          <p:cNvSpPr>
            <a:spLocks noChangeArrowheads="1"/>
          </p:cNvSpPr>
          <p:nvPr/>
        </p:nvSpPr>
        <p:spPr bwMode="auto">
          <a:xfrm>
            <a:off x="7772400" y="5715000"/>
            <a:ext cx="609600" cy="457200"/>
          </a:xfrm>
          <a:prstGeom prst="rect">
            <a:avLst/>
          </a:prstGeom>
          <a:solidFill>
            <a:srgbClr val="FFFF99"/>
          </a:solidFill>
          <a:ln w="9525">
            <a:solidFill>
              <a:srgbClr val="FFFF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rPr>
              <a:t>P</a:t>
            </a:r>
          </a:p>
        </p:txBody>
      </p:sp>
      <p:sp>
        <p:nvSpPr>
          <p:cNvPr id="54361" name="Line 89">
            <a:extLst>
              <a:ext uri="{FF2B5EF4-FFF2-40B4-BE49-F238E27FC236}">
                <a16:creationId xmlns:a16="http://schemas.microsoft.com/office/drawing/2014/main" id="{DB7A09A2-A31F-41E2-BC8B-5AB0F2A70C12}"/>
              </a:ext>
            </a:extLst>
          </p:cNvPr>
          <p:cNvSpPr>
            <a:spLocks noChangeShapeType="1"/>
          </p:cNvSpPr>
          <p:nvPr/>
        </p:nvSpPr>
        <p:spPr bwMode="auto">
          <a:xfrm flipH="1">
            <a:off x="3581400" y="6248400"/>
            <a:ext cx="4648200" cy="0"/>
          </a:xfrm>
          <a:prstGeom prst="line">
            <a:avLst/>
          </a:prstGeom>
          <a:noFill/>
          <a:ln w="38100" cmpd="dbl">
            <a:solidFill>
              <a:srgbClr val="66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2" name="WordArt 90">
            <a:extLst>
              <a:ext uri="{FF2B5EF4-FFF2-40B4-BE49-F238E27FC236}">
                <a16:creationId xmlns:a16="http://schemas.microsoft.com/office/drawing/2014/main" id="{B752CB79-4E21-4764-A708-22B56B416600}"/>
              </a:ext>
            </a:extLst>
          </p:cNvPr>
          <p:cNvSpPr>
            <a:spLocks noChangeArrowheads="1" noChangeShapeType="1" noTextEdit="1"/>
          </p:cNvSpPr>
          <p:nvPr/>
        </p:nvSpPr>
        <p:spPr bwMode="auto">
          <a:xfrm>
            <a:off x="1828800" y="0"/>
            <a:ext cx="2362200" cy="1219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ea typeface="+mn-lt"/>
                <a:cs typeface="+mn-lt"/>
              </a:rPr>
              <a:t>Wordsquares</a:t>
            </a:r>
          </a:p>
        </p:txBody>
      </p:sp>
      <p:sp>
        <p:nvSpPr>
          <p:cNvPr id="23643" name="Text Box 91">
            <a:extLst>
              <a:ext uri="{FF2B5EF4-FFF2-40B4-BE49-F238E27FC236}">
                <a16:creationId xmlns:a16="http://schemas.microsoft.com/office/drawing/2014/main" id="{DF33A8A8-B37C-4198-8D54-F3A900FE7F15}"/>
              </a:ext>
            </a:extLst>
          </p:cNvPr>
          <p:cNvSpPr txBox="1">
            <a:spLocks noChangeArrowheads="1"/>
          </p:cNvSpPr>
          <p:nvPr/>
        </p:nvSpPr>
        <p:spPr bwMode="auto">
          <a:xfrm>
            <a:off x="4572000" y="3048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Find out 10 words in this box.</a:t>
            </a:r>
          </a:p>
        </p:txBody>
      </p:sp>
      <p:sp>
        <p:nvSpPr>
          <p:cNvPr id="31" name="Text Box 91">
            <a:extLst>
              <a:ext uri="{FF2B5EF4-FFF2-40B4-BE49-F238E27FC236}">
                <a16:creationId xmlns:a16="http://schemas.microsoft.com/office/drawing/2014/main" id="{98D3C026-6D25-4670-B7B5-2E8CD78C3E78}"/>
              </a:ext>
            </a:extLst>
          </p:cNvPr>
          <p:cNvSpPr txBox="1">
            <a:spLocks noChangeArrowheads="1"/>
          </p:cNvSpPr>
          <p:nvPr/>
        </p:nvSpPr>
        <p:spPr bwMode="auto">
          <a:xfrm>
            <a:off x="1524000" y="1143000"/>
            <a:ext cx="1828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latin typeface="Comic Sans MS" panose="030F0702030302020204" pitchFamily="66" charset="0"/>
              </a:rPr>
              <a:t>School</a:t>
            </a:r>
          </a:p>
          <a:p>
            <a:pPr eaLnBrk="1" hangingPunct="1">
              <a:spcBef>
                <a:spcPct val="0"/>
              </a:spcBef>
              <a:buFontTx/>
              <a:buNone/>
            </a:pPr>
            <a:r>
              <a:rPr lang="en-US" altLang="en-US">
                <a:latin typeface="Comic Sans MS" panose="030F0702030302020204" pitchFamily="66" charset="0"/>
              </a:rPr>
              <a:t>Old</a:t>
            </a:r>
          </a:p>
          <a:p>
            <a:pPr eaLnBrk="1" hangingPunct="1">
              <a:spcBef>
                <a:spcPct val="0"/>
              </a:spcBef>
              <a:buFontTx/>
              <a:buNone/>
            </a:pPr>
            <a:r>
              <a:rPr lang="en-US" altLang="en-US">
                <a:latin typeface="Comic Sans MS" panose="030F0702030302020204" pitchFamily="66" charset="0"/>
              </a:rPr>
              <a:t>Big</a:t>
            </a:r>
          </a:p>
          <a:p>
            <a:pPr eaLnBrk="1" hangingPunct="1">
              <a:spcBef>
                <a:spcPct val="0"/>
              </a:spcBef>
              <a:buFontTx/>
              <a:buNone/>
            </a:pPr>
            <a:r>
              <a:rPr lang="en-US" altLang="en-US">
                <a:latin typeface="Comic Sans MS" panose="030F0702030302020204" pitchFamily="66" charset="0"/>
              </a:rPr>
              <a:t>New</a:t>
            </a:r>
          </a:p>
          <a:p>
            <a:pPr eaLnBrk="1" hangingPunct="1">
              <a:spcBef>
                <a:spcPct val="0"/>
              </a:spcBef>
              <a:buFontTx/>
              <a:buNone/>
            </a:pPr>
            <a:r>
              <a:rPr lang="en-US" altLang="en-US">
                <a:latin typeface="Comic Sans MS" panose="030F0702030302020204" pitchFamily="66" charset="0"/>
              </a:rPr>
              <a:t>Parent</a:t>
            </a:r>
          </a:p>
          <a:p>
            <a:pPr eaLnBrk="1" hangingPunct="1">
              <a:spcBef>
                <a:spcPct val="0"/>
              </a:spcBef>
              <a:buFontTx/>
              <a:buNone/>
            </a:pPr>
            <a:r>
              <a:rPr lang="en-US" altLang="en-US">
                <a:latin typeface="Comic Sans MS" panose="030F0702030302020204" pitchFamily="66" charset="0"/>
              </a:rPr>
              <a:t>Live</a:t>
            </a:r>
          </a:p>
          <a:p>
            <a:pPr eaLnBrk="1" hangingPunct="1">
              <a:spcBef>
                <a:spcPct val="0"/>
              </a:spcBef>
              <a:buFontTx/>
              <a:buNone/>
            </a:pPr>
            <a:r>
              <a:rPr lang="en-US" altLang="en-US">
                <a:latin typeface="Comic Sans MS" panose="030F0702030302020204" pitchFamily="66" charset="0"/>
              </a:rPr>
              <a:t>Aunt</a:t>
            </a:r>
          </a:p>
          <a:p>
            <a:pPr eaLnBrk="1" hangingPunct="1">
              <a:spcBef>
                <a:spcPct val="0"/>
              </a:spcBef>
              <a:buFontTx/>
              <a:buNone/>
            </a:pPr>
            <a:r>
              <a:rPr lang="en-US" altLang="en-US">
                <a:latin typeface="Comic Sans MS" panose="030F0702030302020204" pitchFamily="66" charset="0"/>
              </a:rPr>
              <a:t>Student</a:t>
            </a:r>
          </a:p>
          <a:p>
            <a:pPr eaLnBrk="1" hangingPunct="1">
              <a:spcBef>
                <a:spcPct val="0"/>
              </a:spcBef>
              <a:buFontTx/>
              <a:buNone/>
            </a:pPr>
            <a:r>
              <a:rPr lang="en-US" altLang="en-US">
                <a:latin typeface="Comic Sans MS" panose="030F0702030302020204" pitchFamily="66" charset="0"/>
              </a:rPr>
              <a:t>Friend</a:t>
            </a:r>
          </a:p>
          <a:p>
            <a:pPr eaLnBrk="1" hangingPunct="1">
              <a:spcBef>
                <a:spcPct val="0"/>
              </a:spcBef>
              <a:buFontTx/>
              <a:buNone/>
            </a:pPr>
            <a:r>
              <a:rPr lang="en-US" altLang="en-US">
                <a:latin typeface="Comic Sans MS" panose="030F0702030302020204" pitchFamily="66" charset="0"/>
              </a:rPr>
              <a:t>happy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434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8" presetClass="entr" presetSubtype="9" fill="hold" nodeType="clickEffect">
                                  <p:stCondLst>
                                    <p:cond delay="0"/>
                                  </p:stCondLst>
                                  <p:childTnLst>
                                    <p:set>
                                      <p:cBhvr>
                                        <p:cTn id="12" dur="1" fill="hold">
                                          <p:stCondLst>
                                            <p:cond delay="0"/>
                                          </p:stCondLst>
                                        </p:cTn>
                                        <p:tgtEl>
                                          <p:spTgt spid="54341"/>
                                        </p:tgtEl>
                                        <p:attrNameLst>
                                          <p:attrName>style.visibility</p:attrName>
                                        </p:attrNameLst>
                                      </p:cBhvr>
                                      <p:to>
                                        <p:strVal val="visible"/>
                                      </p:to>
                                    </p:set>
                                    <p:animEffect transition="in" filter="strips(upLeft)">
                                      <p:cBhvr>
                                        <p:cTn id="13" dur="500"/>
                                        <p:tgtEl>
                                          <p:spTgt spid="54341"/>
                                        </p:tgtEl>
                                      </p:cBhvr>
                                    </p:animEffect>
                                  </p:childTnLst>
                                </p:cTn>
                              </p:par>
                            </p:childTnLst>
                          </p:cTn>
                        </p:par>
                      </p:childTnLst>
                    </p:cTn>
                  </p:par>
                </p:childTnLst>
              </p:cTn>
              <p:nextCondLst>
                <p:cond evt="onClick" delay="0">
                  <p:tgtEl>
                    <p:spTgt spid="54340"/>
                  </p:tgtEl>
                </p:cond>
              </p:nextCondLst>
            </p:seq>
            <p:seq concurrent="1" nextAc="seek">
              <p:cTn id="14" restart="whenNotActive" fill="hold" evtFilter="cancelBubble" nodeType="interactiveSeq">
                <p:stCondLst>
                  <p:cond evt="onClick" delay="0">
                    <p:tgtEl>
                      <p:spTgt spid="5434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8" presetClass="entr" presetSubtype="9" fill="hold" nodeType="clickEffect">
                                  <p:stCondLst>
                                    <p:cond delay="0"/>
                                  </p:stCondLst>
                                  <p:childTnLst>
                                    <p:set>
                                      <p:cBhvr>
                                        <p:cTn id="18" dur="1" fill="hold">
                                          <p:stCondLst>
                                            <p:cond delay="0"/>
                                          </p:stCondLst>
                                        </p:cTn>
                                        <p:tgtEl>
                                          <p:spTgt spid="54343"/>
                                        </p:tgtEl>
                                        <p:attrNameLst>
                                          <p:attrName>style.visibility</p:attrName>
                                        </p:attrNameLst>
                                      </p:cBhvr>
                                      <p:to>
                                        <p:strVal val="visible"/>
                                      </p:to>
                                    </p:set>
                                    <p:animEffect transition="in" filter="strips(upLeft)">
                                      <p:cBhvr>
                                        <p:cTn id="19" dur="500"/>
                                        <p:tgtEl>
                                          <p:spTgt spid="54343"/>
                                        </p:tgtEl>
                                      </p:cBhvr>
                                    </p:animEffect>
                                  </p:childTnLst>
                                </p:cTn>
                              </p:par>
                            </p:childTnLst>
                          </p:cTn>
                        </p:par>
                      </p:childTnLst>
                    </p:cTn>
                  </p:par>
                </p:childTnLst>
              </p:cTn>
              <p:nextCondLst>
                <p:cond evt="onClick" delay="0">
                  <p:tgtEl>
                    <p:spTgt spid="54342"/>
                  </p:tgtEl>
                </p:cond>
              </p:nextCondLst>
            </p:seq>
            <p:seq concurrent="1" nextAc="seek">
              <p:cTn id="20" restart="whenNotActive" fill="hold" evtFilter="cancelBubble" nodeType="interactiveSeq">
                <p:stCondLst>
                  <p:cond evt="onClick" delay="0">
                    <p:tgtEl>
                      <p:spTgt spid="5434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54345"/>
                                        </p:tgtEl>
                                        <p:attrNameLst>
                                          <p:attrName>style.visibility</p:attrName>
                                        </p:attrNameLst>
                                      </p:cBhvr>
                                      <p:to>
                                        <p:strVal val="visible"/>
                                      </p:to>
                                    </p:set>
                                    <p:animEffect transition="in" filter="strips(downLeft)">
                                      <p:cBhvr>
                                        <p:cTn id="25" dur="500"/>
                                        <p:tgtEl>
                                          <p:spTgt spid="54345"/>
                                        </p:tgtEl>
                                      </p:cBhvr>
                                    </p:animEffect>
                                  </p:childTnLst>
                                </p:cTn>
                              </p:par>
                            </p:childTnLst>
                          </p:cTn>
                        </p:par>
                      </p:childTnLst>
                    </p:cTn>
                  </p:par>
                </p:childTnLst>
              </p:cTn>
              <p:nextCondLst>
                <p:cond evt="onClick" delay="0">
                  <p:tgtEl>
                    <p:spTgt spid="54344"/>
                  </p:tgtEl>
                </p:cond>
              </p:nextCondLst>
            </p:seq>
            <p:seq concurrent="1" nextAc="seek">
              <p:cTn id="26" restart="whenNotActive" fill="hold" evtFilter="cancelBubble" nodeType="interactiveSeq">
                <p:stCondLst>
                  <p:cond evt="onClick" delay="0">
                    <p:tgtEl>
                      <p:spTgt spid="5434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54347"/>
                                        </p:tgtEl>
                                        <p:attrNameLst>
                                          <p:attrName>style.visibility</p:attrName>
                                        </p:attrNameLst>
                                      </p:cBhvr>
                                      <p:to>
                                        <p:strVal val="visible"/>
                                      </p:to>
                                    </p:set>
                                    <p:animEffect transition="in" filter="strips(downLeft)">
                                      <p:cBhvr>
                                        <p:cTn id="31" dur="500"/>
                                        <p:tgtEl>
                                          <p:spTgt spid="54347"/>
                                        </p:tgtEl>
                                      </p:cBhvr>
                                    </p:animEffect>
                                  </p:childTnLst>
                                </p:cTn>
                              </p:par>
                            </p:childTnLst>
                          </p:cTn>
                        </p:par>
                      </p:childTnLst>
                    </p:cTn>
                  </p:par>
                </p:childTnLst>
              </p:cTn>
              <p:nextCondLst>
                <p:cond evt="onClick" delay="0">
                  <p:tgtEl>
                    <p:spTgt spid="54346"/>
                  </p:tgtEl>
                </p:cond>
              </p:nextCondLst>
            </p:seq>
            <p:seq concurrent="1" nextAc="seek">
              <p:cTn id="32" restart="whenNotActive" fill="hold" evtFilter="cancelBubble" nodeType="interactiveSeq">
                <p:stCondLst>
                  <p:cond evt="onClick" delay="0">
                    <p:tgtEl>
                      <p:spTgt spid="5434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54349"/>
                                        </p:tgtEl>
                                        <p:attrNameLst>
                                          <p:attrName>style.visibility</p:attrName>
                                        </p:attrNameLst>
                                      </p:cBhvr>
                                      <p:to>
                                        <p:strVal val="visible"/>
                                      </p:to>
                                    </p:set>
                                    <p:animEffect transition="in" filter="strips(downLeft)">
                                      <p:cBhvr>
                                        <p:cTn id="37" dur="500"/>
                                        <p:tgtEl>
                                          <p:spTgt spid="54349"/>
                                        </p:tgtEl>
                                      </p:cBhvr>
                                    </p:animEffect>
                                  </p:childTnLst>
                                </p:cTn>
                              </p:par>
                            </p:childTnLst>
                          </p:cTn>
                        </p:par>
                      </p:childTnLst>
                    </p:cTn>
                  </p:par>
                </p:childTnLst>
              </p:cTn>
              <p:nextCondLst>
                <p:cond evt="onClick" delay="0">
                  <p:tgtEl>
                    <p:spTgt spid="54348"/>
                  </p:tgtEl>
                </p:cond>
              </p:nextCondLst>
            </p:seq>
            <p:seq concurrent="1" nextAc="seek">
              <p:cTn id="38" restart="whenNotActive" fill="hold" evtFilter="cancelBubble" nodeType="interactiveSeq">
                <p:stCondLst>
                  <p:cond evt="onClick" delay="0">
                    <p:tgtEl>
                      <p:spTgt spid="5435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8" presetClass="entr" presetSubtype="6" fill="hold" nodeType="clickEffect">
                                  <p:stCondLst>
                                    <p:cond delay="0"/>
                                  </p:stCondLst>
                                  <p:childTnLst>
                                    <p:set>
                                      <p:cBhvr>
                                        <p:cTn id="42" dur="1" fill="hold">
                                          <p:stCondLst>
                                            <p:cond delay="0"/>
                                          </p:stCondLst>
                                        </p:cTn>
                                        <p:tgtEl>
                                          <p:spTgt spid="54351"/>
                                        </p:tgtEl>
                                        <p:attrNameLst>
                                          <p:attrName>style.visibility</p:attrName>
                                        </p:attrNameLst>
                                      </p:cBhvr>
                                      <p:to>
                                        <p:strVal val="visible"/>
                                      </p:to>
                                    </p:set>
                                    <p:animEffect transition="in" filter="strips(downRight)">
                                      <p:cBhvr>
                                        <p:cTn id="43" dur="500"/>
                                        <p:tgtEl>
                                          <p:spTgt spid="54351"/>
                                        </p:tgtEl>
                                      </p:cBhvr>
                                    </p:animEffect>
                                  </p:childTnLst>
                                </p:cTn>
                              </p:par>
                            </p:childTnLst>
                          </p:cTn>
                        </p:par>
                      </p:childTnLst>
                    </p:cTn>
                  </p:par>
                </p:childTnLst>
              </p:cTn>
              <p:nextCondLst>
                <p:cond evt="onClick" delay="0">
                  <p:tgtEl>
                    <p:spTgt spid="54350"/>
                  </p:tgtEl>
                </p:cond>
              </p:nextCondLst>
            </p:seq>
            <p:seq concurrent="1" nextAc="seek">
              <p:cTn id="44" restart="whenNotActive" fill="hold" evtFilter="cancelBubble" nodeType="interactiveSeq">
                <p:stCondLst>
                  <p:cond evt="onClick" delay="0">
                    <p:tgtEl>
                      <p:spTgt spid="5435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8" presetClass="entr" presetSubtype="6" fill="hold" nodeType="clickEffect">
                                  <p:stCondLst>
                                    <p:cond delay="0"/>
                                  </p:stCondLst>
                                  <p:childTnLst>
                                    <p:set>
                                      <p:cBhvr>
                                        <p:cTn id="48" dur="1" fill="hold">
                                          <p:stCondLst>
                                            <p:cond delay="0"/>
                                          </p:stCondLst>
                                        </p:cTn>
                                        <p:tgtEl>
                                          <p:spTgt spid="54353"/>
                                        </p:tgtEl>
                                        <p:attrNameLst>
                                          <p:attrName>style.visibility</p:attrName>
                                        </p:attrNameLst>
                                      </p:cBhvr>
                                      <p:to>
                                        <p:strVal val="visible"/>
                                      </p:to>
                                    </p:set>
                                    <p:animEffect transition="in" filter="strips(downRight)">
                                      <p:cBhvr>
                                        <p:cTn id="49" dur="500"/>
                                        <p:tgtEl>
                                          <p:spTgt spid="54353"/>
                                        </p:tgtEl>
                                      </p:cBhvr>
                                    </p:animEffect>
                                  </p:childTnLst>
                                </p:cTn>
                              </p:par>
                            </p:childTnLst>
                          </p:cTn>
                        </p:par>
                      </p:childTnLst>
                    </p:cTn>
                  </p:par>
                </p:childTnLst>
              </p:cTn>
              <p:nextCondLst>
                <p:cond evt="onClick" delay="0">
                  <p:tgtEl>
                    <p:spTgt spid="54352"/>
                  </p:tgtEl>
                </p:cond>
              </p:nextCondLst>
            </p:seq>
            <p:seq concurrent="1" nextAc="seek">
              <p:cTn id="50" restart="whenNotActive" fill="hold" evtFilter="cancelBubble" nodeType="interactiveSeq">
                <p:stCondLst>
                  <p:cond evt="onClick" delay="0">
                    <p:tgtEl>
                      <p:spTgt spid="54355"/>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8" presetClass="entr" presetSubtype="6" fill="hold" nodeType="clickEffect">
                                  <p:stCondLst>
                                    <p:cond delay="0"/>
                                  </p:stCondLst>
                                  <p:childTnLst>
                                    <p:set>
                                      <p:cBhvr>
                                        <p:cTn id="54" dur="1" fill="hold">
                                          <p:stCondLst>
                                            <p:cond delay="0"/>
                                          </p:stCondLst>
                                        </p:cTn>
                                        <p:tgtEl>
                                          <p:spTgt spid="54354"/>
                                        </p:tgtEl>
                                        <p:attrNameLst>
                                          <p:attrName>style.visibility</p:attrName>
                                        </p:attrNameLst>
                                      </p:cBhvr>
                                      <p:to>
                                        <p:strVal val="visible"/>
                                      </p:to>
                                    </p:set>
                                    <p:animEffect transition="in" filter="strips(downRight)">
                                      <p:cBhvr>
                                        <p:cTn id="55" dur="500"/>
                                        <p:tgtEl>
                                          <p:spTgt spid="54354"/>
                                        </p:tgtEl>
                                      </p:cBhvr>
                                    </p:animEffect>
                                  </p:childTnLst>
                                </p:cTn>
                              </p:par>
                            </p:childTnLst>
                          </p:cTn>
                        </p:par>
                      </p:childTnLst>
                    </p:cTn>
                  </p:par>
                </p:childTnLst>
              </p:cTn>
              <p:nextCondLst>
                <p:cond evt="onClick" delay="0">
                  <p:tgtEl>
                    <p:spTgt spid="54355"/>
                  </p:tgtEl>
                </p:cond>
              </p:nextCondLst>
            </p:seq>
            <p:seq concurrent="1" nextAc="seek">
              <p:cTn id="56" restart="whenNotActive" fill="hold" evtFilter="cancelBubble" nodeType="interactiveSeq">
                <p:stCondLst>
                  <p:cond evt="onClick" delay="0">
                    <p:tgtEl>
                      <p:spTgt spid="54356"/>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8" presetClass="entr" presetSubtype="6" fill="hold" nodeType="clickEffect">
                                  <p:stCondLst>
                                    <p:cond delay="0"/>
                                  </p:stCondLst>
                                  <p:childTnLst>
                                    <p:set>
                                      <p:cBhvr>
                                        <p:cTn id="60" dur="1" fill="hold">
                                          <p:stCondLst>
                                            <p:cond delay="0"/>
                                          </p:stCondLst>
                                        </p:cTn>
                                        <p:tgtEl>
                                          <p:spTgt spid="54357"/>
                                        </p:tgtEl>
                                        <p:attrNameLst>
                                          <p:attrName>style.visibility</p:attrName>
                                        </p:attrNameLst>
                                      </p:cBhvr>
                                      <p:to>
                                        <p:strVal val="visible"/>
                                      </p:to>
                                    </p:set>
                                    <p:animEffect transition="in" filter="strips(downRight)">
                                      <p:cBhvr>
                                        <p:cTn id="61" dur="500"/>
                                        <p:tgtEl>
                                          <p:spTgt spid="54357"/>
                                        </p:tgtEl>
                                      </p:cBhvr>
                                    </p:animEffect>
                                  </p:childTnLst>
                                </p:cTn>
                              </p:par>
                            </p:childTnLst>
                          </p:cTn>
                        </p:par>
                      </p:childTnLst>
                    </p:cTn>
                  </p:par>
                </p:childTnLst>
              </p:cTn>
              <p:nextCondLst>
                <p:cond evt="onClick" delay="0">
                  <p:tgtEl>
                    <p:spTgt spid="54356"/>
                  </p:tgtEl>
                </p:cond>
              </p:nextCondLst>
            </p:seq>
            <p:seq concurrent="1" nextAc="seek">
              <p:cTn id="62" restart="whenNotActive" fill="hold" evtFilter="cancelBubble" nodeType="interactiveSeq">
                <p:stCondLst>
                  <p:cond evt="onClick" delay="0">
                    <p:tgtEl>
                      <p:spTgt spid="5435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8" presetClass="entr" presetSubtype="6" fill="hold" nodeType="clickEffect">
                                  <p:stCondLst>
                                    <p:cond delay="0"/>
                                  </p:stCondLst>
                                  <p:childTnLst>
                                    <p:set>
                                      <p:cBhvr>
                                        <p:cTn id="66" dur="1" fill="hold">
                                          <p:stCondLst>
                                            <p:cond delay="0"/>
                                          </p:stCondLst>
                                        </p:cTn>
                                        <p:tgtEl>
                                          <p:spTgt spid="54359"/>
                                        </p:tgtEl>
                                        <p:attrNameLst>
                                          <p:attrName>style.visibility</p:attrName>
                                        </p:attrNameLst>
                                      </p:cBhvr>
                                      <p:to>
                                        <p:strVal val="visible"/>
                                      </p:to>
                                    </p:set>
                                    <p:animEffect transition="in" filter="strips(downRight)">
                                      <p:cBhvr>
                                        <p:cTn id="67" dur="500"/>
                                        <p:tgtEl>
                                          <p:spTgt spid="54359"/>
                                        </p:tgtEl>
                                      </p:cBhvr>
                                    </p:animEffect>
                                  </p:childTnLst>
                                </p:cTn>
                              </p:par>
                            </p:childTnLst>
                          </p:cTn>
                        </p:par>
                      </p:childTnLst>
                    </p:cTn>
                  </p:par>
                </p:childTnLst>
              </p:cTn>
              <p:nextCondLst>
                <p:cond evt="onClick" delay="0">
                  <p:tgtEl>
                    <p:spTgt spid="54358"/>
                  </p:tgtEl>
                </p:cond>
              </p:nextCondLst>
            </p:seq>
            <p:seq concurrent="1" nextAc="seek">
              <p:cTn id="68" restart="whenNotActive" fill="hold" evtFilter="cancelBubble" nodeType="interactiveSeq">
                <p:stCondLst>
                  <p:cond evt="onClick" delay="0">
                    <p:tgtEl>
                      <p:spTgt spid="5436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8" presetClass="entr" presetSubtype="12" fill="hold" nodeType="clickEffect">
                                  <p:stCondLst>
                                    <p:cond delay="0"/>
                                  </p:stCondLst>
                                  <p:childTnLst>
                                    <p:set>
                                      <p:cBhvr>
                                        <p:cTn id="72" dur="1" fill="hold">
                                          <p:stCondLst>
                                            <p:cond delay="0"/>
                                          </p:stCondLst>
                                        </p:cTn>
                                        <p:tgtEl>
                                          <p:spTgt spid="54361"/>
                                        </p:tgtEl>
                                        <p:attrNameLst>
                                          <p:attrName>style.visibility</p:attrName>
                                        </p:attrNameLst>
                                      </p:cBhvr>
                                      <p:to>
                                        <p:strVal val="visible"/>
                                      </p:to>
                                    </p:set>
                                    <p:animEffect transition="in" filter="strips(downLeft)">
                                      <p:cBhvr>
                                        <p:cTn id="73" dur="500"/>
                                        <p:tgtEl>
                                          <p:spTgt spid="54361"/>
                                        </p:tgtEl>
                                      </p:cBhvr>
                                    </p:animEffect>
                                  </p:childTnLst>
                                </p:cTn>
                              </p:par>
                            </p:childTnLst>
                          </p:cTn>
                        </p:par>
                      </p:childTnLst>
                    </p:cTn>
                  </p:par>
                </p:childTnLst>
              </p:cTn>
              <p:nextCondLst>
                <p:cond evt="onClick" delay="0">
                  <p:tgtEl>
                    <p:spTgt spid="54360"/>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C74BAA-8410-48EA-ACCE-8D35CBD69BFA}"/>
              </a:ext>
            </a:extLst>
          </p:cNvPr>
          <p:cNvSpPr txBox="1">
            <a:spLocks noChangeArrowheads="1"/>
          </p:cNvSpPr>
          <p:nvPr/>
        </p:nvSpPr>
        <p:spPr bwMode="auto">
          <a:xfrm>
            <a:off x="2447925" y="611188"/>
            <a:ext cx="777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9900"/>
                </a:solidFill>
                <a:latin typeface="Times New Roman" panose="02020603050405020304" pitchFamily="18" charset="0"/>
                <a:cs typeface="Times New Roman" panose="02020603050405020304" pitchFamily="18" charset="0"/>
              </a:rPr>
              <a:t>Then practice with a partner.</a:t>
            </a:r>
          </a:p>
        </p:txBody>
      </p:sp>
      <p:sp>
        <p:nvSpPr>
          <p:cNvPr id="7" name="TextBox 6">
            <a:extLst>
              <a:ext uri="{FF2B5EF4-FFF2-40B4-BE49-F238E27FC236}">
                <a16:creationId xmlns:a16="http://schemas.microsoft.com/office/drawing/2014/main" id="{520D1B90-43AF-4649-8969-1CA170866272}"/>
              </a:ext>
            </a:extLst>
          </p:cNvPr>
          <p:cNvSpPr txBox="1"/>
          <p:nvPr/>
        </p:nvSpPr>
        <p:spPr>
          <a:xfrm>
            <a:off x="4800600" y="1828801"/>
            <a:ext cx="6324600" cy="403187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Tx/>
              <a:buAutoNum type="alphaLcParenR"/>
              <a:defRPr/>
            </a:pPr>
            <a:r>
              <a:rPr lang="en-US" sz="3200" dirty="0" err="1">
                <a:ln w="11430"/>
                <a:solidFill>
                  <a:schemeClr val="tx1"/>
                </a:solidFill>
                <a:latin typeface="Times New Roman" pitchFamily="18" charset="0"/>
                <a:cs typeface="Times New Roman" pitchFamily="18" charset="0"/>
              </a:rPr>
              <a:t>Ba</a:t>
            </a:r>
            <a:r>
              <a:rPr lang="en-US" sz="3200" dirty="0">
                <a:ln w="11430"/>
                <a:solidFill>
                  <a:schemeClr val="tx1"/>
                </a:solidFill>
                <a:latin typeface="Times New Roman" pitchFamily="18" charset="0"/>
                <a:cs typeface="Times New Roman" pitchFamily="18" charset="0"/>
              </a:rPr>
              <a:t>:    Hello, </a:t>
            </a:r>
            <a:r>
              <a:rPr lang="en-US" sz="3200" dirty="0" err="1">
                <a:ln w="11430"/>
                <a:solidFill>
                  <a:schemeClr val="tx1"/>
                </a:solidFill>
                <a:latin typeface="Times New Roman" pitchFamily="18" charset="0"/>
                <a:cs typeface="Times New Roman" pitchFamily="18" charset="0"/>
              </a:rPr>
              <a:t>Nga</a:t>
            </a:r>
            <a:endParaRPr lang="en-US" sz="3200" dirty="0">
              <a:ln w="11430"/>
              <a:solidFill>
                <a:schemeClr val="tx1"/>
              </a:solidFill>
              <a:latin typeface="Times New Roman" pitchFamily="18" charset="0"/>
              <a:cs typeface="Times New Roman" pitchFamily="18" charset="0"/>
            </a:endParaRPr>
          </a:p>
          <a:p>
            <a:pPr>
              <a:defRPr/>
            </a:pPr>
            <a:r>
              <a:rPr lang="en-US" sz="3200" dirty="0">
                <a:ln w="11430"/>
                <a:solidFill>
                  <a:schemeClr val="tx1"/>
                </a:solidFill>
                <a:latin typeface="Times New Roman" pitchFamily="18" charset="0"/>
                <a:cs typeface="Times New Roman" pitchFamily="18" charset="0"/>
              </a:rPr>
              <a:t>     </a:t>
            </a:r>
            <a:r>
              <a:rPr lang="en-US" sz="3200" dirty="0" err="1">
                <a:ln w="11430"/>
                <a:solidFill>
                  <a:schemeClr val="tx1"/>
                </a:solidFill>
                <a:latin typeface="Times New Roman" pitchFamily="18" charset="0"/>
                <a:cs typeface="Times New Roman" pitchFamily="18" charset="0"/>
              </a:rPr>
              <a:t>Nga</a:t>
            </a:r>
            <a:r>
              <a:rPr lang="en-US" sz="3200" dirty="0">
                <a:ln w="11430"/>
                <a:solidFill>
                  <a:schemeClr val="tx1"/>
                </a:solidFill>
                <a:latin typeface="Times New Roman" pitchFamily="18" charset="0"/>
                <a:cs typeface="Times New Roman" pitchFamily="18" charset="0"/>
              </a:rPr>
              <a:t>: Hi, Ba. Nice to see you </a:t>
            </a:r>
          </a:p>
          <a:p>
            <a:pPr>
              <a:defRPr/>
            </a:pPr>
            <a:r>
              <a:rPr lang="en-US" sz="3200" dirty="0">
                <a:ln w="11430"/>
                <a:solidFill>
                  <a:schemeClr val="tx1"/>
                </a:solidFill>
                <a:latin typeface="Times New Roman" pitchFamily="18" charset="0"/>
                <a:cs typeface="Times New Roman" pitchFamily="18" charset="0"/>
              </a:rPr>
              <a:t>              again.</a:t>
            </a:r>
          </a:p>
          <a:p>
            <a:pPr>
              <a:defRPr/>
            </a:pPr>
            <a:r>
              <a:rPr lang="en-US" sz="3200" dirty="0">
                <a:ln w="11430"/>
                <a:solidFill>
                  <a:schemeClr val="tx1"/>
                </a:solidFill>
                <a:latin typeface="Times New Roman" pitchFamily="18" charset="0"/>
                <a:cs typeface="Times New Roman" pitchFamily="18" charset="0"/>
              </a:rPr>
              <a:t>     </a:t>
            </a:r>
            <a:r>
              <a:rPr lang="en-US" sz="3200" dirty="0" err="1">
                <a:ln w="11430"/>
                <a:solidFill>
                  <a:schemeClr val="tx1"/>
                </a:solidFill>
                <a:latin typeface="Times New Roman" pitchFamily="18" charset="0"/>
                <a:cs typeface="Times New Roman" pitchFamily="18" charset="0"/>
              </a:rPr>
              <a:t>Ba</a:t>
            </a:r>
            <a:r>
              <a:rPr lang="en-US" sz="3200" dirty="0">
                <a:ln w="11430"/>
                <a:solidFill>
                  <a:schemeClr val="tx1"/>
                </a:solidFill>
                <a:latin typeface="Times New Roman" pitchFamily="18" charset="0"/>
                <a:cs typeface="Times New Roman" pitchFamily="18" charset="0"/>
              </a:rPr>
              <a:t>:   Nice to see you, too.</a:t>
            </a:r>
          </a:p>
          <a:p>
            <a:pPr>
              <a:defRPr/>
            </a:pPr>
            <a:r>
              <a:rPr lang="en-US" sz="3200" dirty="0">
                <a:ln w="11430"/>
                <a:solidFill>
                  <a:schemeClr val="tx1"/>
                </a:solidFill>
                <a:latin typeface="Times New Roman" pitchFamily="18" charset="0"/>
                <a:cs typeface="Times New Roman" pitchFamily="18" charset="0"/>
              </a:rPr>
              <a:t>     </a:t>
            </a:r>
            <a:r>
              <a:rPr lang="en-US" sz="3200" dirty="0" err="1">
                <a:ln w="11430"/>
                <a:solidFill>
                  <a:schemeClr val="tx1"/>
                </a:solidFill>
                <a:latin typeface="Times New Roman" pitchFamily="18" charset="0"/>
                <a:cs typeface="Times New Roman" pitchFamily="18" charset="0"/>
              </a:rPr>
              <a:t>Nga</a:t>
            </a:r>
            <a:r>
              <a:rPr lang="en-US" sz="3200" dirty="0">
                <a:ln w="11430"/>
                <a:solidFill>
                  <a:schemeClr val="tx1"/>
                </a:solidFill>
                <a:latin typeface="Times New Roman" pitchFamily="18" charset="0"/>
                <a:cs typeface="Times New Roman" pitchFamily="18" charset="0"/>
              </a:rPr>
              <a:t>: This is our new classmate.</a:t>
            </a:r>
          </a:p>
          <a:p>
            <a:pPr>
              <a:defRPr/>
            </a:pPr>
            <a:r>
              <a:rPr lang="en-US" sz="3200" dirty="0">
                <a:ln w="11430"/>
                <a:solidFill>
                  <a:schemeClr val="tx1"/>
                </a:solidFill>
                <a:latin typeface="Times New Roman" pitchFamily="18" charset="0"/>
                <a:cs typeface="Times New Roman" pitchFamily="18" charset="0"/>
              </a:rPr>
              <a:t>              Her name’s </a:t>
            </a:r>
            <a:r>
              <a:rPr lang="en-US" sz="3200" dirty="0" err="1">
                <a:ln w="11430"/>
                <a:solidFill>
                  <a:schemeClr val="tx1"/>
                </a:solidFill>
                <a:latin typeface="Times New Roman" pitchFamily="18" charset="0"/>
                <a:cs typeface="Times New Roman" pitchFamily="18" charset="0"/>
              </a:rPr>
              <a:t>Hoa</a:t>
            </a:r>
            <a:r>
              <a:rPr lang="en-US" sz="3200" dirty="0">
                <a:ln w="11430"/>
                <a:solidFill>
                  <a:schemeClr val="tx1"/>
                </a:solidFill>
                <a:latin typeface="Times New Roman" pitchFamily="18" charset="0"/>
                <a:cs typeface="Times New Roman" pitchFamily="18" charset="0"/>
              </a:rPr>
              <a:t>.</a:t>
            </a:r>
          </a:p>
          <a:p>
            <a:pPr>
              <a:defRPr/>
            </a:pPr>
            <a:r>
              <a:rPr lang="en-US" sz="3200" dirty="0">
                <a:ln w="11430"/>
                <a:solidFill>
                  <a:schemeClr val="tx1"/>
                </a:solidFill>
                <a:latin typeface="Times New Roman" pitchFamily="18" charset="0"/>
                <a:cs typeface="Times New Roman" pitchFamily="18" charset="0"/>
              </a:rPr>
              <a:t>     </a:t>
            </a:r>
            <a:r>
              <a:rPr lang="en-US" sz="3200" dirty="0" err="1">
                <a:ln w="11430"/>
                <a:solidFill>
                  <a:schemeClr val="tx1"/>
                </a:solidFill>
                <a:latin typeface="Times New Roman" pitchFamily="18" charset="0"/>
                <a:cs typeface="Times New Roman" pitchFamily="18" charset="0"/>
              </a:rPr>
              <a:t>Ba</a:t>
            </a:r>
            <a:r>
              <a:rPr lang="en-US" sz="3200" dirty="0">
                <a:ln w="11430"/>
                <a:solidFill>
                  <a:schemeClr val="tx1"/>
                </a:solidFill>
                <a:latin typeface="Times New Roman" pitchFamily="18" charset="0"/>
                <a:cs typeface="Times New Roman" pitchFamily="18" charset="0"/>
              </a:rPr>
              <a:t>:   Nice to meet you, </a:t>
            </a:r>
            <a:r>
              <a:rPr lang="en-US" sz="3200" dirty="0" err="1">
                <a:ln w="11430"/>
                <a:solidFill>
                  <a:schemeClr val="tx1"/>
                </a:solidFill>
                <a:latin typeface="Times New Roman" pitchFamily="18" charset="0"/>
                <a:cs typeface="Times New Roman" pitchFamily="18" charset="0"/>
              </a:rPr>
              <a:t>Hoa</a:t>
            </a:r>
            <a:r>
              <a:rPr lang="en-US" sz="3200" dirty="0">
                <a:ln w="11430"/>
                <a:solidFill>
                  <a:schemeClr val="tx1"/>
                </a:solidFill>
                <a:latin typeface="Times New Roman" pitchFamily="18" charset="0"/>
                <a:cs typeface="Times New Roman" pitchFamily="18" charset="0"/>
              </a:rPr>
              <a:t>.</a:t>
            </a:r>
          </a:p>
          <a:p>
            <a:pPr>
              <a:defRPr/>
            </a:pPr>
            <a:r>
              <a:rPr lang="en-US" sz="3200" dirty="0">
                <a:ln w="11430"/>
                <a:solidFill>
                  <a:schemeClr val="tx1"/>
                </a:solidFill>
                <a:latin typeface="Times New Roman" pitchFamily="18" charset="0"/>
                <a:cs typeface="Times New Roman" pitchFamily="18" charset="0"/>
              </a:rPr>
              <a:t>     </a:t>
            </a:r>
            <a:r>
              <a:rPr lang="en-US" sz="3200" dirty="0" err="1">
                <a:ln w="11430"/>
                <a:solidFill>
                  <a:schemeClr val="tx1"/>
                </a:solidFill>
                <a:latin typeface="Times New Roman" pitchFamily="18" charset="0"/>
                <a:cs typeface="Times New Roman" pitchFamily="18" charset="0"/>
              </a:rPr>
              <a:t>Hoa</a:t>
            </a:r>
            <a:r>
              <a:rPr lang="en-US" sz="3200" dirty="0">
                <a:ln w="11430"/>
                <a:solidFill>
                  <a:schemeClr val="tx1"/>
                </a:solidFill>
                <a:latin typeface="Times New Roman" pitchFamily="18" charset="0"/>
                <a:cs typeface="Times New Roman" pitchFamily="18" charset="0"/>
              </a:rPr>
              <a:t>: Nice to meet you, too.  </a:t>
            </a:r>
          </a:p>
        </p:txBody>
      </p:sp>
      <p:sp>
        <p:nvSpPr>
          <p:cNvPr id="9" name="Rectangle 2">
            <a:extLst>
              <a:ext uri="{FF2B5EF4-FFF2-40B4-BE49-F238E27FC236}">
                <a16:creationId xmlns:a16="http://schemas.microsoft.com/office/drawing/2014/main" id="{74D46CC0-3A0F-4421-8EF5-922AEF6A2B9D}"/>
              </a:ext>
            </a:extLst>
          </p:cNvPr>
          <p:cNvSpPr txBox="1">
            <a:spLocks noChangeArrowheads="1"/>
          </p:cNvSpPr>
          <p:nvPr/>
        </p:nvSpPr>
        <p:spPr>
          <a:xfrm>
            <a:off x="4114800" y="200026"/>
            <a:ext cx="3505200" cy="485775"/>
          </a:xfrm>
          <a:prstGeom prst="rect">
            <a:avLst/>
          </a:prstGeom>
        </p:spPr>
        <p:txBody>
          <a:bodyPr/>
          <a:lstStyle/>
          <a:p>
            <a:pPr algn="ctr">
              <a:defRPr/>
            </a:pPr>
            <a:r>
              <a:rPr lang="en-US" sz="3600" b="1" kern="0" dirty="0">
                <a:solidFill>
                  <a:srgbClr val="FF0000"/>
                </a:solidFill>
                <a:latin typeface="Comic Sans MS" pitchFamily="66" charset="0"/>
                <a:ea typeface="+mj-ea"/>
                <a:cs typeface="+mj-cs"/>
              </a:rPr>
              <a:t>A1.</a:t>
            </a:r>
            <a:r>
              <a:rPr lang="en-US" sz="3600" b="1" u="sng" kern="0" dirty="0">
                <a:solidFill>
                  <a:srgbClr val="FF0000"/>
                </a:solidFill>
                <a:latin typeface="Comic Sans MS" pitchFamily="66" charset="0"/>
                <a:ea typeface="+mj-ea"/>
                <a:cs typeface="+mj-cs"/>
              </a:rPr>
              <a:t>Listen</a:t>
            </a:r>
            <a:r>
              <a:rPr lang="en-US" sz="3600" b="1" kern="0" dirty="0">
                <a:solidFill>
                  <a:srgbClr val="FF0000"/>
                </a:solidFill>
                <a:latin typeface="Comic Sans MS" pitchFamily="66" charset="0"/>
                <a:ea typeface="+mj-ea"/>
                <a:cs typeface="+mj-cs"/>
              </a:rPr>
              <a:t>:</a:t>
            </a:r>
          </a:p>
        </p:txBody>
      </p:sp>
      <p:pic>
        <p:nvPicPr>
          <p:cNvPr id="24581" name="Picture 9">
            <a:extLst>
              <a:ext uri="{FF2B5EF4-FFF2-40B4-BE49-F238E27FC236}">
                <a16:creationId xmlns:a16="http://schemas.microsoft.com/office/drawing/2014/main" id="{FCEBBD35-28C2-4BE6-8892-280C69BF3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14800"/>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773E750-B9EC-4C40-8BE4-631D3AE88486}"/>
              </a:ext>
            </a:extLst>
          </p:cNvPr>
          <p:cNvSpPr txBox="1">
            <a:spLocks noChangeArrowheads="1"/>
          </p:cNvSpPr>
          <p:nvPr/>
        </p:nvSpPr>
        <p:spPr bwMode="auto">
          <a:xfrm>
            <a:off x="2463800" y="996950"/>
            <a:ext cx="812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b</a:t>
            </a:r>
            <a:r>
              <a:rPr lang="en-US" altLang="en-US" b="1">
                <a:solidFill>
                  <a:srgbClr val="FF0000"/>
                </a:solidFill>
                <a:latin typeface="Times New Roman" panose="02020603050405020304" pitchFamily="18" charset="0"/>
                <a:cs typeface="Times New Roman" panose="02020603050405020304" pitchFamily="18" charset="0"/>
              </a:rPr>
              <a:t>) Hoa:</a:t>
            </a:r>
            <a:r>
              <a:rPr lang="en-US" altLang="en-US">
                <a:solidFill>
                  <a:srgbClr val="FF0000"/>
                </a:solidFill>
                <a:latin typeface="Times New Roman" panose="02020603050405020304" pitchFamily="18" charset="0"/>
                <a:cs typeface="Times New Roman" panose="02020603050405020304" pitchFamily="18" charset="0"/>
              </a:rPr>
              <a:t>   </a:t>
            </a:r>
            <a:r>
              <a:rPr lang="en-US" altLang="en-US" b="1" i="1">
                <a:latin typeface="Times New Roman" panose="02020603050405020304" pitchFamily="18" charset="0"/>
                <a:cs typeface="Times New Roman" panose="02020603050405020304" pitchFamily="18" charset="0"/>
              </a:rPr>
              <a:t>Good morning. My name’s  Hoa.</a:t>
            </a:r>
          </a:p>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Nam:</a:t>
            </a:r>
            <a:r>
              <a:rPr lang="en-US" altLang="en-US" b="1" i="1">
                <a:latin typeface="Times New Roman" panose="02020603050405020304" pitchFamily="18" charset="0"/>
                <a:cs typeface="Times New Roman" panose="02020603050405020304" pitchFamily="18" charset="0"/>
              </a:rPr>
              <a:t>   Nice to meet you, Hoa. </a:t>
            </a:r>
          </a:p>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                My name’s Nam.</a:t>
            </a:r>
          </a:p>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                Are you a new student?</a:t>
            </a:r>
          </a:p>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Hoa:</a:t>
            </a:r>
            <a:r>
              <a:rPr lang="en-US" altLang="en-US" b="1" i="1">
                <a:solidFill>
                  <a:srgbClr val="FF0000"/>
                </a:solidFill>
                <a:latin typeface="Times New Roman" panose="02020603050405020304" pitchFamily="18" charset="0"/>
                <a:cs typeface="Times New Roman" panose="02020603050405020304" pitchFamily="18" charset="0"/>
              </a:rPr>
              <a:t>   </a:t>
            </a:r>
            <a:r>
              <a:rPr lang="en-US" altLang="en-US" b="1" i="1">
                <a:latin typeface="Times New Roman" panose="02020603050405020304" pitchFamily="18" charset="0"/>
                <a:cs typeface="Times New Roman" panose="02020603050405020304" pitchFamily="18" charset="0"/>
              </a:rPr>
              <a:t>Yes. I’m in class 7A.</a:t>
            </a:r>
          </a:p>
          <a:p>
            <a:pPr eaLnBrk="1" hangingPunct="1">
              <a:spcBef>
                <a:spcPct val="0"/>
              </a:spcBef>
              <a:buFontTx/>
              <a:buNone/>
            </a:pPr>
            <a:r>
              <a:rPr lang="en-US" altLang="en-US" b="1" i="1">
                <a:solidFill>
                  <a:srgbClr val="00B050"/>
                </a:solidFill>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Nam:</a:t>
            </a:r>
            <a:r>
              <a:rPr lang="en-US" altLang="en-US" b="1" i="1">
                <a:solidFill>
                  <a:srgbClr val="00B050"/>
                </a:solidFill>
                <a:latin typeface="Times New Roman" panose="02020603050405020304" pitchFamily="18" charset="0"/>
                <a:cs typeface="Times New Roman" panose="02020603050405020304" pitchFamily="18" charset="0"/>
              </a:rPr>
              <a:t>  </a:t>
            </a:r>
            <a:r>
              <a:rPr lang="en-US" altLang="en-US" b="1" i="1">
                <a:latin typeface="Times New Roman" panose="02020603050405020304" pitchFamily="18" charset="0"/>
                <a:cs typeface="Times New Roman" panose="02020603050405020304" pitchFamily="18" charset="0"/>
              </a:rPr>
              <a:t>Oh, so am I.</a:t>
            </a:r>
          </a:p>
        </p:txBody>
      </p:sp>
      <p:pic>
        <p:nvPicPr>
          <p:cNvPr id="3" name="01_A3998.wav">
            <a:hlinkClick r:id="" action="ppaction://media"/>
            <a:extLst>
              <a:ext uri="{FF2B5EF4-FFF2-40B4-BE49-F238E27FC236}">
                <a16:creationId xmlns:a16="http://schemas.microsoft.com/office/drawing/2014/main" id="{BF36F491-E5F5-471B-B4C1-6AA68D93F96B}"/>
              </a:ext>
            </a:extLst>
          </p:cNvPr>
          <p:cNvPicPr>
            <a:picLocks noRot="1" noChangeAspect="1"/>
          </p:cNvPicPr>
          <p:nvPr>
            <a:wavAudioFile r:embed="rId1" name="01_A_01.wav"/>
          </p:nvPr>
        </p:nvPicPr>
        <p:blipFill>
          <a:blip r:embed="rId4">
            <a:extLst>
              <a:ext uri="{28A0092B-C50C-407E-A947-70E740481C1C}">
                <a14:useLocalDpi xmlns:a14="http://schemas.microsoft.com/office/drawing/2010/main" val="0"/>
              </a:ext>
            </a:extLst>
          </a:blip>
          <a:srcRect/>
          <a:stretch>
            <a:fillRect/>
          </a:stretch>
        </p:blipFill>
        <p:spPr bwMode="auto">
          <a:xfrm>
            <a:off x="6527800" y="58197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xit" presetSubtype="0" fill="hold"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mediacall" presetSubtype="0" fill="hold" nodeType="clickEffect">
                                  <p:stCondLst>
                                    <p:cond delay="0"/>
                                  </p:stCondLst>
                                  <p:childTnLst>
                                    <p:cmd type="call" cmd="playFrom(0.0)">
                                      <p:cBhvr>
                                        <p:cTn id="39" dur="29900" fill="hold"/>
                                        <p:tgtEl>
                                          <p:spTgt spid="3"/>
                                        </p:tgtEl>
                                      </p:cBhvr>
                                    </p:cmd>
                                  </p:childTnLst>
                                </p:cTn>
                              </p:par>
                            </p:childTnLst>
                          </p:cTn>
                        </p:par>
                      </p:childTnLst>
                    </p:cTn>
                  </p:par>
                </p:childTnLst>
              </p:cTn>
              <p:nextCondLst>
                <p:cond evt="onClick" delay="0">
                  <p:tgtEl>
                    <p:spTgt spid="3"/>
                  </p:tgtEl>
                </p:cond>
              </p:nextCondLst>
            </p:seq>
            <p:audio>
              <p:cMediaNode vol="80000">
                <p:cTn id="40" fill="hold" display="0">
                  <p:stCondLst>
                    <p:cond delay="indefinite"/>
                  </p:stCondLst>
                  <p:endCondLst>
                    <p:cond evt="onStopAudio" delay="0">
                      <p:tgtEl>
                        <p:sldTgt/>
                      </p:tgtEl>
                    </p:cond>
                  </p:endCondLst>
                </p:cTn>
                <p:tgtEl>
                  <p:spTgt spid="3"/>
                </p:tgtEl>
              </p:cMediaNode>
            </p:audio>
          </p:childTnLst>
        </p:cTn>
      </p:par>
    </p:tnLst>
    <p:bldLst>
      <p:bldP spid="6"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0">
            <a:extLst>
              <a:ext uri="{FF2B5EF4-FFF2-40B4-BE49-F238E27FC236}">
                <a16:creationId xmlns:a16="http://schemas.microsoft.com/office/drawing/2014/main" id="{2EA67271-143C-4534-98E9-DB71CF0E4C1F}"/>
              </a:ext>
            </a:extLst>
          </p:cNvPr>
          <p:cNvSpPr txBox="1">
            <a:spLocks noChangeArrowheads="1"/>
          </p:cNvSpPr>
          <p:nvPr/>
        </p:nvSpPr>
        <p:spPr bwMode="auto">
          <a:xfrm>
            <a:off x="2667000" y="1158876"/>
            <a:ext cx="7924800" cy="4708525"/>
          </a:xfrm>
          <a:prstGeom prst="rect">
            <a:avLst/>
          </a:prstGeom>
          <a:noFill/>
          <a:ln w="9525">
            <a:noFill/>
            <a:miter lim="800000"/>
            <a:headEnd/>
            <a:tailEnd/>
          </a:ln>
        </p:spPr>
        <p:txBody>
          <a:bodyPr>
            <a:spAutoFit/>
          </a:bodyPr>
          <a:lstStyle/>
          <a:p>
            <a:pPr marL="342900" indent="-342900">
              <a:spcBef>
                <a:spcPts val="1800"/>
              </a:spcBef>
              <a:defRPr/>
            </a:pPr>
            <a:r>
              <a:rPr lang="en-US" sz="4000" b="1" dirty="0">
                <a:latin typeface="Times New Roman" pitchFamily="18" charset="0"/>
                <a:cs typeface="Times New Roman" pitchFamily="18" charset="0"/>
              </a:rPr>
              <a:t>a. What is the new girl’s name?</a:t>
            </a:r>
          </a:p>
          <a:p>
            <a:pPr marL="342900" indent="-342900">
              <a:spcBef>
                <a:spcPts val="1800"/>
              </a:spcBef>
              <a:defRPr/>
            </a:pPr>
            <a:endParaRPr lang="en-US" sz="4000" b="1" dirty="0">
              <a:latin typeface="Times New Roman" pitchFamily="18" charset="0"/>
              <a:cs typeface="Times New Roman" pitchFamily="18" charset="0"/>
            </a:endParaRPr>
          </a:p>
          <a:p>
            <a:pPr marL="342900" indent="-342900">
              <a:spcBef>
                <a:spcPts val="1800"/>
              </a:spcBef>
              <a:defRPr/>
            </a:pPr>
            <a:r>
              <a:rPr lang="en-US" sz="4000" b="1" dirty="0">
                <a:latin typeface="Times New Roman" pitchFamily="18" charset="0"/>
                <a:cs typeface="Times New Roman" pitchFamily="18" charset="0"/>
              </a:rPr>
              <a:t>b. What class is she in?</a:t>
            </a:r>
          </a:p>
          <a:p>
            <a:pPr marL="342900" indent="-342900">
              <a:spcBef>
                <a:spcPts val="1800"/>
              </a:spcBef>
              <a:defRPr/>
            </a:pPr>
            <a:endParaRPr lang="en-US" sz="4000" b="1" dirty="0">
              <a:latin typeface="Times New Roman" pitchFamily="18" charset="0"/>
              <a:cs typeface="Times New Roman" pitchFamily="18" charset="0"/>
            </a:endParaRPr>
          </a:p>
          <a:p>
            <a:pPr marL="342900" indent="-342900">
              <a:spcBef>
                <a:spcPts val="1800"/>
              </a:spcBef>
              <a:defRPr/>
            </a:pPr>
            <a:r>
              <a:rPr lang="en-US" sz="4000" b="1" dirty="0">
                <a:latin typeface="Times New Roman" pitchFamily="18" charset="0"/>
                <a:cs typeface="Times New Roman" pitchFamily="18" charset="0"/>
              </a:rPr>
              <a:t>c. Who is also in class 7A?</a:t>
            </a:r>
            <a:endParaRPr lang="en-US" sz="4000" dirty="0">
              <a:latin typeface="Times New Roman" pitchFamily="18" charset="0"/>
              <a:cs typeface="Times New Roman" pitchFamily="18" charset="0"/>
            </a:endParaRPr>
          </a:p>
          <a:p>
            <a:pPr>
              <a:defRPr/>
            </a:pPr>
            <a:endParaRPr lang="en-US" sz="4000"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6867450D-038A-425F-80A0-DABED10807C6}"/>
              </a:ext>
            </a:extLst>
          </p:cNvPr>
          <p:cNvSpPr txBox="1">
            <a:spLocks noChangeArrowheads="1"/>
          </p:cNvSpPr>
          <p:nvPr/>
        </p:nvSpPr>
        <p:spPr>
          <a:xfrm>
            <a:off x="2514600" y="76200"/>
            <a:ext cx="7467600" cy="838200"/>
          </a:xfrm>
          <a:prstGeom prst="rect">
            <a:avLst/>
          </a:prstGeom>
        </p:spPr>
        <p:txBody>
          <a:bodyPr/>
          <a:lstStyle/>
          <a:p>
            <a:pPr>
              <a:defRPr/>
            </a:pPr>
            <a:r>
              <a:rPr lang="en-US" sz="4400" b="1" kern="0" dirty="0">
                <a:solidFill>
                  <a:srgbClr val="FF0000"/>
                </a:solidFill>
                <a:latin typeface="Comic Sans MS" pitchFamily="66" charset="0"/>
                <a:ea typeface="+mj-ea"/>
                <a:cs typeface="+mj-cs"/>
                <a:sym typeface="Wingdings 2"/>
              </a:rPr>
              <a:t> </a:t>
            </a:r>
            <a:r>
              <a:rPr lang="en-US" sz="4400" b="1" kern="0" dirty="0">
                <a:solidFill>
                  <a:srgbClr val="FF0000"/>
                </a:solidFill>
                <a:latin typeface="Comic Sans MS" pitchFamily="66" charset="0"/>
                <a:ea typeface="+mj-ea"/>
                <a:cs typeface="+mj-cs"/>
              </a:rPr>
              <a:t>Answer the questions:</a:t>
            </a:r>
          </a:p>
        </p:txBody>
      </p:sp>
      <p:sp>
        <p:nvSpPr>
          <p:cNvPr id="4" name="Rectangle 11">
            <a:extLst>
              <a:ext uri="{FF2B5EF4-FFF2-40B4-BE49-F238E27FC236}">
                <a16:creationId xmlns:a16="http://schemas.microsoft.com/office/drawing/2014/main" id="{CF251483-5DFF-42F3-9C08-1BEE828A5E3E}"/>
              </a:ext>
            </a:extLst>
          </p:cNvPr>
          <p:cNvSpPr>
            <a:spLocks noChangeArrowheads="1"/>
          </p:cNvSpPr>
          <p:nvPr/>
        </p:nvSpPr>
        <p:spPr bwMode="auto">
          <a:xfrm>
            <a:off x="3276600" y="1600201"/>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0000FF"/>
                </a:solidFill>
                <a:latin typeface="Times New Roman" panose="02020603050405020304" pitchFamily="18" charset="0"/>
              </a:rPr>
              <a:t>Her name is Hoa.</a:t>
            </a:r>
          </a:p>
        </p:txBody>
      </p:sp>
      <p:sp>
        <p:nvSpPr>
          <p:cNvPr id="5" name="Rectangle 11">
            <a:extLst>
              <a:ext uri="{FF2B5EF4-FFF2-40B4-BE49-F238E27FC236}">
                <a16:creationId xmlns:a16="http://schemas.microsoft.com/office/drawing/2014/main" id="{645DB428-6421-4470-A8A9-8813B238753B}"/>
              </a:ext>
            </a:extLst>
          </p:cNvPr>
          <p:cNvSpPr>
            <a:spLocks noChangeArrowheads="1"/>
          </p:cNvSpPr>
          <p:nvPr/>
        </p:nvSpPr>
        <p:spPr bwMode="auto">
          <a:xfrm>
            <a:off x="3276600" y="3352801"/>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0000FF"/>
                </a:solidFill>
                <a:latin typeface="Times New Roman" panose="02020603050405020304" pitchFamily="18" charset="0"/>
              </a:rPr>
              <a:t>She’s in class 7A.</a:t>
            </a:r>
          </a:p>
        </p:txBody>
      </p:sp>
      <p:sp>
        <p:nvSpPr>
          <p:cNvPr id="6" name="Rectangle 11">
            <a:extLst>
              <a:ext uri="{FF2B5EF4-FFF2-40B4-BE49-F238E27FC236}">
                <a16:creationId xmlns:a16="http://schemas.microsoft.com/office/drawing/2014/main" id="{26BEE231-24A9-410A-AC19-930A368FEFE2}"/>
              </a:ext>
            </a:extLst>
          </p:cNvPr>
          <p:cNvSpPr>
            <a:spLocks noChangeArrowheads="1"/>
          </p:cNvSpPr>
          <p:nvPr/>
        </p:nvSpPr>
        <p:spPr bwMode="auto">
          <a:xfrm>
            <a:off x="3276600" y="5181601"/>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0000FF"/>
                </a:solidFill>
                <a:latin typeface="Times New Roman" panose="02020603050405020304" pitchFamily="18" charset="0"/>
              </a:rPr>
              <a:t>Nam is also in class 7A.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67D28FC-600A-4EE9-9F6A-0C1DCBC00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46526"/>
            <a:ext cx="5105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81FB402F-B65B-4E6C-B7D4-A363EBD5072C}"/>
              </a:ext>
            </a:extLst>
          </p:cNvPr>
          <p:cNvSpPr txBox="1">
            <a:spLocks noChangeArrowheads="1"/>
          </p:cNvSpPr>
          <p:nvPr/>
        </p:nvSpPr>
        <p:spPr>
          <a:xfrm>
            <a:off x="1905000" y="4800600"/>
            <a:ext cx="3505200" cy="838200"/>
          </a:xfrm>
          <a:prstGeom prst="rect">
            <a:avLst/>
          </a:prstGeom>
        </p:spPr>
        <p:txBody>
          <a:bodyPr/>
          <a:lstStyle/>
          <a:p>
            <a:pPr algn="ctr">
              <a:defRPr/>
            </a:pPr>
            <a:r>
              <a:rPr lang="en-US" sz="4400" b="1" kern="0" dirty="0">
                <a:solidFill>
                  <a:srgbClr val="FF0000"/>
                </a:solidFill>
                <a:latin typeface="Comic Sans MS" pitchFamily="66" charset="0"/>
                <a:ea typeface="+mj-ea"/>
                <a:cs typeface="+mj-cs"/>
              </a:rPr>
              <a:t>A2.</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C9E5A1C1-37CB-4091-8CB6-8BF552FF09AC}"/>
              </a:ext>
            </a:extLst>
          </p:cNvPr>
          <p:cNvSpPr>
            <a:spLocks noGrp="1" noChangeArrowheads="1"/>
          </p:cNvSpPr>
          <p:nvPr>
            <p:ph type="title"/>
          </p:nvPr>
        </p:nvSpPr>
        <p:spPr/>
        <p:txBody>
          <a:bodyPr/>
          <a:lstStyle/>
          <a:p>
            <a:pPr eaLnBrk="1" hangingPunct="1"/>
            <a:r>
              <a:rPr lang="en-US" altLang="en-US">
                <a:solidFill>
                  <a:srgbClr val="FF0066"/>
                </a:solidFill>
              </a:rPr>
              <a:t>  I. New words : </a:t>
            </a:r>
          </a:p>
        </p:txBody>
      </p:sp>
      <p:sp>
        <p:nvSpPr>
          <p:cNvPr id="13316" name="Rectangle 4">
            <a:extLst>
              <a:ext uri="{FF2B5EF4-FFF2-40B4-BE49-F238E27FC236}">
                <a16:creationId xmlns:a16="http://schemas.microsoft.com/office/drawing/2014/main" id="{56FAFD39-AD55-4714-B8EA-4386237FBEED}"/>
              </a:ext>
            </a:extLst>
          </p:cNvPr>
          <p:cNvSpPr>
            <a:spLocks noGrp="1" noChangeArrowheads="1"/>
          </p:cNvSpPr>
          <p:nvPr>
            <p:ph type="body" sz="half" idx="1"/>
          </p:nvPr>
        </p:nvSpPr>
        <p:spPr>
          <a:xfrm>
            <a:off x="2325688" y="2019300"/>
            <a:ext cx="4760912" cy="762000"/>
          </a:xfrm>
        </p:spPr>
        <p:txBody>
          <a:bodyPr/>
          <a:lstStyle/>
          <a:p>
            <a:pPr eaLnBrk="1" hangingPunct="1"/>
            <a:r>
              <a:rPr lang="en-US" altLang="en-US"/>
              <a:t>Different  ( Adj.) + from: </a:t>
            </a:r>
          </a:p>
        </p:txBody>
      </p:sp>
      <p:sp>
        <p:nvSpPr>
          <p:cNvPr id="13317" name="Rectangle 5">
            <a:extLst>
              <a:ext uri="{FF2B5EF4-FFF2-40B4-BE49-F238E27FC236}">
                <a16:creationId xmlns:a16="http://schemas.microsoft.com/office/drawing/2014/main" id="{BD8B6B45-D853-4D86-8746-19DC11E6403F}"/>
              </a:ext>
            </a:extLst>
          </p:cNvPr>
          <p:cNvSpPr>
            <a:spLocks noGrp="1" noChangeArrowheads="1"/>
          </p:cNvSpPr>
          <p:nvPr>
            <p:ph type="body" sz="half" idx="2"/>
          </p:nvPr>
        </p:nvSpPr>
        <p:spPr>
          <a:xfrm>
            <a:off x="7162801" y="2032000"/>
            <a:ext cx="3770313" cy="685800"/>
          </a:xfrm>
        </p:spPr>
        <p:txBody>
          <a:bodyPr/>
          <a:lstStyle/>
          <a:p>
            <a:pPr eaLnBrk="1" hangingPunct="1">
              <a:buFont typeface="Wingdings" panose="05000000000000000000" pitchFamily="2" charset="2"/>
              <a:buNone/>
            </a:pPr>
            <a:r>
              <a:rPr lang="en-US" altLang="en-US"/>
              <a:t>khác nhau </a:t>
            </a:r>
          </a:p>
        </p:txBody>
      </p:sp>
      <p:sp>
        <p:nvSpPr>
          <p:cNvPr id="13318" name="Rectangle 6">
            <a:extLst>
              <a:ext uri="{FF2B5EF4-FFF2-40B4-BE49-F238E27FC236}">
                <a16:creationId xmlns:a16="http://schemas.microsoft.com/office/drawing/2014/main" id="{48B52941-3347-4970-B547-AFC8BE065F37}"/>
              </a:ext>
            </a:extLst>
          </p:cNvPr>
          <p:cNvSpPr>
            <a:spLocks noChangeArrowheads="1"/>
          </p:cNvSpPr>
          <p:nvPr/>
        </p:nvSpPr>
        <p:spPr bwMode="auto">
          <a:xfrm>
            <a:off x="2362200" y="3048000"/>
            <a:ext cx="472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buSzPct val="75000"/>
              <a:buFont typeface="Wingdings" panose="05000000000000000000" pitchFamily="2" charset="2"/>
              <a:buChar char="l"/>
            </a:pPr>
            <a:r>
              <a:rPr lang="en-US" altLang="en-US" sz="3600"/>
              <a:t>Happy  ( Adj.)   # </a:t>
            </a:r>
          </a:p>
        </p:txBody>
      </p:sp>
      <p:sp>
        <p:nvSpPr>
          <p:cNvPr id="13319" name="Rectangle 7">
            <a:extLst>
              <a:ext uri="{FF2B5EF4-FFF2-40B4-BE49-F238E27FC236}">
                <a16:creationId xmlns:a16="http://schemas.microsoft.com/office/drawing/2014/main" id="{2BB3C69F-728A-4E97-BF3B-DAEE5AD8AF86}"/>
              </a:ext>
            </a:extLst>
          </p:cNvPr>
          <p:cNvSpPr>
            <a:spLocks noChangeArrowheads="1"/>
          </p:cNvSpPr>
          <p:nvPr/>
        </p:nvSpPr>
        <p:spPr bwMode="auto">
          <a:xfrm>
            <a:off x="2362201" y="4191000"/>
            <a:ext cx="3770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buSzPct val="75000"/>
              <a:buFont typeface="Wingdings" panose="05000000000000000000" pitchFamily="2" charset="2"/>
              <a:buChar char="l"/>
            </a:pPr>
            <a:r>
              <a:rPr lang="en-US" altLang="en-US" sz="3600"/>
              <a:t>(To)  miss        :  </a:t>
            </a:r>
          </a:p>
        </p:txBody>
      </p:sp>
      <p:sp>
        <p:nvSpPr>
          <p:cNvPr id="13322" name="Rectangle 10">
            <a:extLst>
              <a:ext uri="{FF2B5EF4-FFF2-40B4-BE49-F238E27FC236}">
                <a16:creationId xmlns:a16="http://schemas.microsoft.com/office/drawing/2014/main" id="{992B827A-F7D1-4FBD-99AD-F902977BB08A}"/>
              </a:ext>
            </a:extLst>
          </p:cNvPr>
          <p:cNvSpPr>
            <a:spLocks noChangeArrowheads="1"/>
          </p:cNvSpPr>
          <p:nvPr/>
        </p:nvSpPr>
        <p:spPr bwMode="auto">
          <a:xfrm>
            <a:off x="6629401" y="3124200"/>
            <a:ext cx="36941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buSzPct val="75000"/>
              <a:buFont typeface="Wingdings" panose="05000000000000000000" pitchFamily="2" charset="2"/>
              <a:buNone/>
            </a:pPr>
            <a:r>
              <a:rPr lang="en-US" altLang="en-US"/>
              <a:t>Unhappy    </a:t>
            </a:r>
          </a:p>
        </p:txBody>
      </p:sp>
      <p:sp>
        <p:nvSpPr>
          <p:cNvPr id="13323" name="Rectangle 11">
            <a:extLst>
              <a:ext uri="{FF2B5EF4-FFF2-40B4-BE49-F238E27FC236}">
                <a16:creationId xmlns:a16="http://schemas.microsoft.com/office/drawing/2014/main" id="{215B0BFB-AE7F-49CB-BDDB-E5841492F8AD}"/>
              </a:ext>
            </a:extLst>
          </p:cNvPr>
          <p:cNvSpPr>
            <a:spLocks noChangeArrowheads="1"/>
          </p:cNvSpPr>
          <p:nvPr/>
        </p:nvSpPr>
        <p:spPr bwMode="auto">
          <a:xfrm>
            <a:off x="6248401" y="4267200"/>
            <a:ext cx="37703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buSzPct val="75000"/>
              <a:buFont typeface="Wingdings" panose="05000000000000000000" pitchFamily="2" charset="2"/>
              <a:buNone/>
            </a:pPr>
            <a:r>
              <a:rPr lang="en-US" altLang="en-US"/>
              <a:t>Feel sad that a person or thing is not present </a:t>
            </a:r>
          </a:p>
        </p:txBody>
      </p:sp>
      <p:pic>
        <p:nvPicPr>
          <p:cNvPr id="6153" name="Picture 13" descr="Math-01-june">
            <a:extLst>
              <a:ext uri="{FF2B5EF4-FFF2-40B4-BE49-F238E27FC236}">
                <a16:creationId xmlns:a16="http://schemas.microsoft.com/office/drawing/2014/main" id="{11ECD673-C67C-42A3-A28B-772FFA96F82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1"/>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checkerboard(across)">
                                      <p:cBhvr>
                                        <p:cTn id="7" dur="500"/>
                                        <p:tgtEl>
                                          <p:spTgt spid="1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12"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3317">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checkerboard(across)">
                                      <p:cBhvr>
                                        <p:cTn id="19" dur="500"/>
                                        <p:tgtEl>
                                          <p:spTgt spid="13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3322"/>
                                        </p:tgtEl>
                                        <p:attrNameLst>
                                          <p:attrName>style.visibility</p:attrName>
                                        </p:attrNameLst>
                                      </p:cBhvr>
                                      <p:to>
                                        <p:strVal val="visible"/>
                                      </p:to>
                                    </p:set>
                                    <p:anim calcmode="discrete" valueType="clr">
                                      <p:cBhvr override="childStyle">
                                        <p:cTn id="24" dur="80"/>
                                        <p:tgtEl>
                                          <p:spTgt spid="1332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322"/>
                                        </p:tgtEl>
                                        <p:attrNameLst>
                                          <p:attrName>fillcolor</p:attrName>
                                        </p:attrNameLst>
                                      </p:cBhvr>
                                      <p:tavLst>
                                        <p:tav tm="0">
                                          <p:val>
                                            <p:clrVal>
                                              <a:schemeClr val="accent2"/>
                                            </p:clrVal>
                                          </p:val>
                                        </p:tav>
                                        <p:tav tm="50000">
                                          <p:val>
                                            <p:clrVal>
                                              <a:schemeClr val="hlink"/>
                                            </p:clrVal>
                                          </p:val>
                                        </p:tav>
                                      </p:tavLst>
                                    </p:anim>
                                    <p:set>
                                      <p:cBhvr>
                                        <p:cTn id="26" dur="80"/>
                                        <p:tgtEl>
                                          <p:spTgt spid="13322"/>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checkerboard(across)">
                                      <p:cBhvr>
                                        <p:cTn id="31" dur="500"/>
                                        <p:tgtEl>
                                          <p:spTgt spid="133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3323"/>
                                        </p:tgtEl>
                                        <p:attrNameLst>
                                          <p:attrName>style.visibility</p:attrName>
                                        </p:attrNameLst>
                                      </p:cBhvr>
                                      <p:to>
                                        <p:strVal val="visible"/>
                                      </p:to>
                                    </p:set>
                                    <p:anim calcmode="discrete" valueType="clr">
                                      <p:cBhvr override="childStyle">
                                        <p:cTn id="36" dur="80"/>
                                        <p:tgtEl>
                                          <p:spTgt spid="1332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3323"/>
                                        </p:tgtEl>
                                        <p:attrNameLst>
                                          <p:attrName>fillcolor</p:attrName>
                                        </p:attrNameLst>
                                      </p:cBhvr>
                                      <p:tavLst>
                                        <p:tav tm="0">
                                          <p:val>
                                            <p:clrVal>
                                              <a:schemeClr val="accent2"/>
                                            </p:clrVal>
                                          </p:val>
                                        </p:tav>
                                        <p:tav tm="50000">
                                          <p:val>
                                            <p:clrVal>
                                              <a:schemeClr val="hlink"/>
                                            </p:clrVal>
                                          </p:val>
                                        </p:tav>
                                      </p:tavLst>
                                    </p:anim>
                                    <p:set>
                                      <p:cBhvr>
                                        <p:cTn id="38" dur="80"/>
                                        <p:tgtEl>
                                          <p:spTgt spid="133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P spid="13317" grpId="0" build="p"/>
      <p:bldP spid="13318" grpId="0"/>
      <p:bldP spid="13319" grpId="0"/>
      <p:bldP spid="13322" grpId="0"/>
      <p:bldP spid="133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CCFAD50-4454-4534-B20C-12B114F97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46526"/>
            <a:ext cx="5105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a:extLst>
              <a:ext uri="{FF2B5EF4-FFF2-40B4-BE49-F238E27FC236}">
                <a16:creationId xmlns:a16="http://schemas.microsoft.com/office/drawing/2014/main" id="{12AFC6D1-3320-4573-B6C8-968D80220A18}"/>
              </a:ext>
            </a:extLst>
          </p:cNvPr>
          <p:cNvSpPr>
            <a:spLocks noChangeArrowheads="1"/>
          </p:cNvSpPr>
          <p:nvPr/>
        </p:nvSpPr>
        <p:spPr bwMode="auto">
          <a:xfrm>
            <a:off x="1524000" y="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Comic Sans MS" panose="030F0702030302020204" pitchFamily="66" charset="0"/>
              </a:rPr>
              <a:t>   Hoa is a new student in class 7A. She is from Hue and her parents still live there. She lives with her uncle and aunt in Ha Noi.</a:t>
            </a:r>
          </a:p>
          <a:p>
            <a:pPr eaLnBrk="1" hangingPunct="1">
              <a:spcBef>
                <a:spcPct val="0"/>
              </a:spcBef>
              <a:buFontTx/>
              <a:buNone/>
            </a:pPr>
            <a:r>
              <a:rPr lang="en-US" altLang="en-US" sz="2800" b="1">
                <a:latin typeface="Comic Sans MS" panose="030F0702030302020204" pitchFamily="66" charset="0"/>
              </a:rPr>
              <a:t>   Hoa has lots of friends in Hue. But she doesn’t have any friends in Ha Noi. Many things are different. Her new school is bigger than her old school. Her new school has a lot of students. Her old school doesn’t have many students.</a:t>
            </a:r>
          </a:p>
          <a:p>
            <a:pPr eaLnBrk="1" hangingPunct="1">
              <a:spcBef>
                <a:spcPct val="0"/>
              </a:spcBef>
              <a:buFontTx/>
              <a:buNone/>
            </a:pPr>
            <a:r>
              <a:rPr lang="en-US" altLang="en-US" sz="2800" b="1">
                <a:latin typeface="Comic Sans MS" panose="030F0702030302020204" pitchFamily="66" charset="0"/>
              </a:rPr>
              <a:t>   Hoa is unhappy. She misses her parents and her friends.</a:t>
            </a:r>
            <a:endParaRPr lang="vi-VN" altLang="en-US" sz="2800" b="1"/>
          </a:p>
        </p:txBody>
      </p:sp>
      <p:pic>
        <p:nvPicPr>
          <p:cNvPr id="7172" name="Picture 4" descr="C:\Users\pc\Documents\FLASH CARD\bug 1.png">
            <a:hlinkClick r:id="rId3" action="ppaction://hlinksldjump"/>
            <a:extLst>
              <a:ext uri="{FF2B5EF4-FFF2-40B4-BE49-F238E27FC236}">
                <a16:creationId xmlns:a16="http://schemas.microsoft.com/office/drawing/2014/main" id="{4BCBC768-C793-415F-ACDF-E85388445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234114"/>
            <a:ext cx="8890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01_A4014.wav">
            <a:hlinkClick r:id="" action="ppaction://media"/>
            <a:extLst>
              <a:ext uri="{FF2B5EF4-FFF2-40B4-BE49-F238E27FC236}">
                <a16:creationId xmlns:a16="http://schemas.microsoft.com/office/drawing/2014/main" id="{CED5279C-007E-48E9-BC32-97E5F7632308}"/>
              </a:ext>
            </a:extLst>
          </p:cNvPr>
          <p:cNvPicPr>
            <a:picLocks noRot="1" noChangeAspect="1"/>
          </p:cNvPicPr>
          <p:nvPr>
            <a:wavAudioFile r:embed=""/>
          </p:nvPr>
        </p:nvPicPr>
        <p:blipFill>
          <a:blip r:embed="rId5">
            <a:extLst>
              <a:ext uri="{28A0092B-C50C-407E-A947-70E740481C1C}">
                <a14:useLocalDpi xmlns:a14="http://schemas.microsoft.com/office/drawing/2010/main" val="0"/>
              </a:ext>
            </a:extLst>
          </a:blip>
          <a:srcRect/>
          <a:stretch>
            <a:fillRect/>
          </a:stretch>
        </p:blipFill>
        <p:spPr bwMode="auto">
          <a:xfrm>
            <a:off x="4495800" y="56086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82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1741</Words>
  <Application>Microsoft Office PowerPoint</Application>
  <PresentationFormat>Widescreen</PresentationFormat>
  <Paragraphs>290</Paragraphs>
  <Slides>25</Slides>
  <Notes>0</Notes>
  <HiddenSlides>0</HiddenSlides>
  <MMClips>4</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.VnArabia</vt:lpstr>
      <vt:lpstr>.VnAristote</vt:lpstr>
      <vt:lpstr>.VnVogue</vt:lpstr>
      <vt:lpstr>Arial</vt:lpstr>
      <vt:lpstr>Calibri</vt:lpstr>
      <vt:lpstr>Calibri Light</vt:lpstr>
      <vt:lpstr>Comic Sans MS</vt:lpstr>
      <vt:lpstr>Hadong</vt:lpstr>
      <vt:lpstr>Monotype Corsiva</vt:lpstr>
      <vt:lpstr>Symbol</vt:lpstr>
      <vt:lpstr>Times New Roman</vt:lpstr>
      <vt:lpstr>VNI 27 Bendigo</vt:lpstr>
      <vt:lpstr>Wingdings</vt:lpstr>
      <vt:lpstr>Office Theme</vt:lpstr>
      <vt:lpstr>PowerPoint Presentation</vt:lpstr>
      <vt:lpstr>Warm up</vt:lpstr>
      <vt:lpstr>PowerPoint Presentation</vt:lpstr>
      <vt:lpstr>PowerPoint Presentation</vt:lpstr>
      <vt:lpstr>PowerPoint Presentation</vt:lpstr>
      <vt:lpstr>PowerPoint Presentation</vt:lpstr>
      <vt:lpstr>PowerPoint Presentation</vt:lpstr>
      <vt:lpstr>  I. New words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2021-10-09T13:03:38Z</dcterms:created>
  <dcterms:modified xsi:type="dcterms:W3CDTF">2021-10-09T14:25:33Z</dcterms:modified>
</cp:coreProperties>
</file>